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2"/>
  </p:notesMasterIdLst>
  <p:sldIdLst>
    <p:sldId id="256" r:id="rId2"/>
    <p:sldId id="262" r:id="rId3"/>
    <p:sldId id="263" r:id="rId4"/>
    <p:sldId id="257" r:id="rId5"/>
    <p:sldId id="294" r:id="rId6"/>
    <p:sldId id="258" r:id="rId7"/>
    <p:sldId id="260" r:id="rId8"/>
    <p:sldId id="261" r:id="rId9"/>
    <p:sldId id="279" r:id="rId10"/>
    <p:sldId id="268" r:id="rId11"/>
    <p:sldId id="278" r:id="rId12"/>
    <p:sldId id="293" r:id="rId13"/>
    <p:sldId id="269" r:id="rId14"/>
    <p:sldId id="270" r:id="rId15"/>
    <p:sldId id="264" r:id="rId16"/>
    <p:sldId id="281" r:id="rId17"/>
    <p:sldId id="296" r:id="rId18"/>
    <p:sldId id="265" r:id="rId19"/>
    <p:sldId id="295" r:id="rId20"/>
    <p:sldId id="277" r:id="rId21"/>
    <p:sldId id="276" r:id="rId22"/>
    <p:sldId id="292" r:id="rId23"/>
    <p:sldId id="282" r:id="rId24"/>
    <p:sldId id="275" r:id="rId25"/>
    <p:sldId id="283" r:id="rId26"/>
    <p:sldId id="284" r:id="rId27"/>
    <p:sldId id="285" r:id="rId28"/>
    <p:sldId id="286" r:id="rId29"/>
    <p:sldId id="287" r:id="rId30"/>
    <p:sldId id="291" r:id="rId31"/>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89" autoAdjust="0"/>
    <p:restoredTop sz="94382" autoAdjust="0"/>
  </p:normalViewPr>
  <p:slideViewPr>
    <p:cSldViewPr>
      <p:cViewPr varScale="1">
        <p:scale>
          <a:sx n="74" d="100"/>
          <a:sy n="74" d="100"/>
        </p:scale>
        <p:origin x="66" y="1308"/>
      </p:cViewPr>
      <p:guideLst>
        <p:guide orient="horz" pos="2387"/>
        <p:guide pos="2880"/>
      </p:guideLst>
    </p:cSldViewPr>
  </p:slideViewPr>
  <p:notesTextViewPr>
    <p:cViewPr>
      <p:scale>
        <a:sx n="1" d="1"/>
        <a:sy n="1" d="1"/>
      </p:scale>
      <p:origin x="0" y="0"/>
    </p:cViewPr>
  </p:notesTextViewPr>
  <p:sorterViewPr>
    <p:cViewPr>
      <p:scale>
        <a:sx n="170" d="100"/>
        <a:sy n="1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24/04/2017</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‹nr.›</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diasnummer 3"/>
          <p:cNvSpPr>
            <a:spLocks noGrp="1"/>
          </p:cNvSpPr>
          <p:nvPr>
            <p:ph type="sldNum" sz="quarter" idx="10"/>
          </p:nvPr>
        </p:nvSpPr>
        <p:spPr/>
        <p:txBody>
          <a:bodyPr/>
          <a:lstStyle/>
          <a:p>
            <a:fld id="{FB353C3E-09B0-4B75-9312-93B544BD7538}" type="slidenum">
              <a:rPr lang="en-GB" smtClean="0"/>
              <a:t>8</a:t>
            </a:fld>
            <a:endParaRPr lang="en-GB"/>
          </a:p>
        </p:txBody>
      </p:sp>
    </p:spTree>
    <p:extLst>
      <p:ext uri="{BB962C8B-B14F-4D97-AF65-F5344CB8AC3E}">
        <p14:creationId xmlns:p14="http://schemas.microsoft.com/office/powerpoint/2010/main" val="33600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E7C37D5-36E3-4B91-9194-752667469229}" type="slidenum">
              <a:rPr lang="da-DK" altLang="en-US" smtClean="0"/>
              <a:pPr eaLnBrk="1" hangingPunct="1"/>
              <a:t>9</a:t>
            </a:fld>
            <a:endParaRPr lang="da-DK"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67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10</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0265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11</a:t>
            </a:fld>
            <a:endParaRPr lang="en-GB"/>
          </a:p>
        </p:txBody>
      </p:sp>
    </p:spTree>
    <p:extLst>
      <p:ext uri="{BB962C8B-B14F-4D97-AF65-F5344CB8AC3E}">
        <p14:creationId xmlns:p14="http://schemas.microsoft.com/office/powerpoint/2010/main" val="25712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12</a:t>
            </a:fld>
            <a:endParaRPr lang="en-GB"/>
          </a:p>
        </p:txBody>
      </p:sp>
    </p:spTree>
    <p:extLst>
      <p:ext uri="{BB962C8B-B14F-4D97-AF65-F5344CB8AC3E}">
        <p14:creationId xmlns:p14="http://schemas.microsoft.com/office/powerpoint/2010/main" val="41928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6EA9B4B-62D8-4245-B395-074506F4EF42}" type="slidenum">
              <a:rPr lang="da-DK" altLang="en-US"/>
              <a:pPr eaLnBrk="1" hangingPunct="1">
                <a:defRPr/>
              </a:pPr>
              <a:t>13</a:t>
            </a:fld>
            <a:endParaRPr lang="da-DK"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72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C7C3205-F974-49A4-8C35-93067D320CE1}" type="slidenum">
              <a:rPr lang="da-DK" altLang="en-US"/>
              <a:pPr eaLnBrk="1" hangingPunct="1">
                <a:defRPr/>
              </a:pPr>
              <a:t>14</a:t>
            </a:fld>
            <a:endParaRPr lang="da-DK"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4432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1F857E-E19A-45C4-80B7-F4956C100036}" type="slidenum">
              <a:rPr lang="da-DK" altLang="en-US"/>
              <a:pPr eaLnBrk="1" hangingPunct="1">
                <a:defRPr/>
              </a:pPr>
              <a:t>15</a:t>
            </a:fld>
            <a:endParaRPr lang="da-DK"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41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16</a:t>
            </a:fld>
            <a:endParaRPr lang="en-GB"/>
          </a:p>
        </p:txBody>
      </p:sp>
    </p:spTree>
    <p:extLst>
      <p:ext uri="{BB962C8B-B14F-4D97-AF65-F5344CB8AC3E}">
        <p14:creationId xmlns:p14="http://schemas.microsoft.com/office/powerpoint/2010/main" val="2571217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dirty="0"/>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dirty="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Tree>
    <p:extLst>
      <p:ext uri="{BB962C8B-B14F-4D97-AF65-F5344CB8AC3E}">
        <p14:creationId xmlns:p14="http://schemas.microsoft.com/office/powerpoint/2010/main" val="21450859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dirty="0"/>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dirty="0" err="1"/>
              <a:t>Duis</a:t>
            </a:r>
            <a:r>
              <a:rPr lang="da-DK" dirty="0"/>
              <a:t> </a:t>
            </a:r>
            <a:r>
              <a:rPr lang="da-DK" dirty="0" err="1"/>
              <a:t>autem</a:t>
            </a:r>
            <a:r>
              <a:rPr lang="da-DK" dirty="0"/>
              <a:t> vel </a:t>
            </a:r>
            <a:r>
              <a:rPr lang="da-DK" dirty="0" err="1"/>
              <a:t>eum</a:t>
            </a:r>
            <a:r>
              <a:rPr lang="da-DK" dirty="0"/>
              <a:t> </a:t>
            </a:r>
            <a:r>
              <a:rPr lang="da-DK" dirty="0" err="1"/>
              <a:t>iriure</a:t>
            </a:r>
            <a:r>
              <a:rPr lang="da-DK" dirty="0"/>
              <a:t> </a:t>
            </a:r>
            <a:r>
              <a:rPr lang="da-DK" dirty="0" err="1"/>
              <a:t>dolor</a:t>
            </a:r>
            <a:r>
              <a:rPr lang="da-DK" dirty="0"/>
              <a:t> in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endParaRPr lang="da-DK" dirty="0"/>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dias">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a:prstGeom prst="rect">
            <a:avLst/>
          </a:prstGeom>
        </p:spPr>
        <p:txBody>
          <a:bodyPr lIns="91437" tIns="45718" rIns="91437" bIns="45718"/>
          <a:lstStyle/>
          <a:p>
            <a:r>
              <a:rPr lang="da-DK"/>
              <a:t>Klik for at redigere i master</a:t>
            </a:r>
            <a:endParaRPr lang="en-US"/>
          </a:p>
        </p:txBody>
      </p:sp>
      <p:sp>
        <p:nvSpPr>
          <p:cNvPr id="3" name="Subtitle 2"/>
          <p:cNvSpPr>
            <a:spLocks noGrp="1"/>
          </p:cNvSpPr>
          <p:nvPr>
            <p:ph type="subTitle" idx="1"/>
          </p:nvPr>
        </p:nvSpPr>
        <p:spPr>
          <a:xfrm>
            <a:off x="1371601" y="3886200"/>
            <a:ext cx="6400800" cy="1752600"/>
          </a:xfrm>
          <a:prstGeom prst="rect">
            <a:avLst/>
          </a:prstGeom>
        </p:spPr>
        <p:txBody>
          <a:bodyPr lIns="91437" tIns="45718" rIns="91437" bIns="45718"/>
          <a:lstStyle>
            <a:lvl1pPr marL="0" indent="0" algn="ctr">
              <a:buNone/>
              <a:defRPr/>
            </a:lvl1pPr>
            <a:lvl2pPr marL="457184" indent="0" algn="ctr">
              <a:buNone/>
              <a:defRPr/>
            </a:lvl2pPr>
            <a:lvl3pPr marL="914368" indent="0" algn="ctr">
              <a:buNone/>
              <a:defRPr/>
            </a:lvl3pPr>
            <a:lvl4pPr marL="1371552" indent="0" algn="ctr">
              <a:buNone/>
              <a:defRPr/>
            </a:lvl4pPr>
            <a:lvl5pPr marL="1828736" indent="0" algn="ctr">
              <a:buNone/>
              <a:defRPr/>
            </a:lvl5pPr>
            <a:lvl6pPr marL="2285919" indent="0" algn="ctr">
              <a:buNone/>
              <a:defRPr/>
            </a:lvl6pPr>
            <a:lvl7pPr marL="2743103" indent="0" algn="ctr">
              <a:buNone/>
              <a:defRPr/>
            </a:lvl7pPr>
            <a:lvl8pPr marL="3200287" indent="0" algn="ctr">
              <a:buNone/>
              <a:defRPr/>
            </a:lvl8pPr>
            <a:lvl9pPr marL="3657471" indent="0" algn="ctr">
              <a:buNone/>
              <a:defRPr/>
            </a:lvl9pPr>
          </a:lstStyle>
          <a:p>
            <a:r>
              <a:rPr lang="da-DK"/>
              <a:t>Klik for at redigere i master</a:t>
            </a:r>
            <a:endParaRPr lang="en-US"/>
          </a:p>
        </p:txBody>
      </p:sp>
    </p:spTree>
    <p:extLst>
      <p:ext uri="{BB962C8B-B14F-4D97-AF65-F5344CB8AC3E}">
        <p14:creationId xmlns:p14="http://schemas.microsoft.com/office/powerpoint/2010/main" val="227884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dirty="0"/>
          </a:p>
        </p:txBody>
      </p:sp>
    </p:spTree>
    <p:extLst>
      <p:ext uri="{BB962C8B-B14F-4D97-AF65-F5344CB8AC3E}">
        <p14:creationId xmlns:p14="http://schemas.microsoft.com/office/powerpoint/2010/main" val="34247054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
        <p:nvSpPr>
          <p:cNvPr id="3" name="Pladsholder til tabel 2"/>
          <p:cNvSpPr>
            <a:spLocks noGrp="1"/>
          </p:cNvSpPr>
          <p:nvPr>
            <p:ph type="tbl" idx="1"/>
          </p:nvPr>
        </p:nvSpPr>
        <p:spPr>
          <a:xfrm>
            <a:off x="457200" y="1778000"/>
            <a:ext cx="8229600" cy="4530725"/>
          </a:xfrm>
          <a:prstGeom prst="rect">
            <a:avLst/>
          </a:prstGeom>
        </p:spPr>
        <p:txBody>
          <a:bodyPr/>
          <a:lstStyle/>
          <a:p>
            <a:pPr lvl="0"/>
            <a:endParaRPr lang="da-DK" noProof="0"/>
          </a:p>
        </p:txBody>
      </p:sp>
    </p:spTree>
    <p:extLst>
      <p:ext uri="{BB962C8B-B14F-4D97-AF65-F5344CB8AC3E}">
        <p14:creationId xmlns:p14="http://schemas.microsoft.com/office/powerpoint/2010/main" val="288257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timing>
    <p:tnLst>
      <p:par>
        <p:cTn id="1" dur="indefinite" restart="never" nodeType="tmRoot"/>
      </p:par>
    </p:tnLst>
  </p:timing>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www.ambysoft.com/downloads/managersIntroToRUP.pdf"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CphBusCosSem3/week12-System_Development/blob/master/SP-exercise%20-%20UP%20and%20use%20cases.pdf"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epf.eclipse.org/wikis/openup/" TargetMode="External"/><Relationship Id="rId2" Type="http://schemas.openxmlformats.org/officeDocument/2006/relationships/hyperlink" Target="http://en.wikipedia.org/wiki/Rational_Unified_Process" TargetMode="External"/><Relationship Id="rId1" Type="http://schemas.openxmlformats.org/officeDocument/2006/relationships/slideLayout" Target="../slideLayouts/slideLayout3.xml"/><Relationship Id="rId5" Type="http://schemas.openxmlformats.org/officeDocument/2006/relationships/hyperlink" Target="http://www.ambysoft.com/unifiedprocess/agileUP.html" TargetMode="External"/><Relationship Id="rId4" Type="http://schemas.openxmlformats.org/officeDocument/2006/relationships/hyperlink" Target="https://www.eclipse.org/proposals/beacon/Basic%20Unified%20Proces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p:cNvSpPr>
            <a:spLocks noGrp="1"/>
          </p:cNvSpPr>
          <p:nvPr>
            <p:ph type="body" sz="quarter" idx="10"/>
          </p:nvPr>
        </p:nvSpPr>
        <p:spPr/>
        <p:txBody>
          <a:bodyPr/>
          <a:lstStyle/>
          <a:p>
            <a:r>
              <a:rPr lang="en-GB" sz="2400" dirty="0"/>
              <a:t>UP – an alternative method</a:t>
            </a:r>
          </a:p>
          <a:p>
            <a:r>
              <a:rPr lang="en-GB" sz="2400" dirty="0"/>
              <a:t>Use Case</a:t>
            </a:r>
          </a:p>
        </p:txBody>
      </p:sp>
      <p:sp>
        <p:nvSpPr>
          <p:cNvPr id="6" name="Pladsholder til tekst 5"/>
          <p:cNvSpPr>
            <a:spLocks noGrp="1"/>
          </p:cNvSpPr>
          <p:nvPr>
            <p:ph type="body" sz="quarter" idx="11"/>
          </p:nvPr>
        </p:nvSpPr>
        <p:spPr>
          <a:xfrm>
            <a:off x="1037036" y="4365104"/>
            <a:ext cx="6816159" cy="1811830"/>
          </a:xfrm>
        </p:spPr>
        <p:txBody>
          <a:bodyPr/>
          <a:lstStyle/>
          <a:p>
            <a:r>
              <a:rPr lang="en-GB" sz="1400" dirty="0" smtClean="0"/>
              <a:t>2017</a:t>
            </a:r>
            <a:endParaRPr lang="en-GB" sz="1400" dirty="0"/>
          </a:p>
        </p:txBody>
      </p:sp>
    </p:spTree>
    <p:extLst>
      <p:ext uri="{BB962C8B-B14F-4D97-AF65-F5344CB8AC3E}">
        <p14:creationId xmlns:p14="http://schemas.microsoft.com/office/powerpoint/2010/main" val="2794066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708819"/>
            <a:ext cx="8686800" cy="715962"/>
          </a:xfrm>
        </p:spPr>
        <p:txBody>
          <a:bodyPr/>
          <a:lstStyle/>
          <a:p>
            <a:pPr>
              <a:defRPr/>
            </a:pPr>
            <a:r>
              <a:rPr lang="en-GB" altLang="en-US" sz="4000" b="1" dirty="0"/>
              <a:t>Relative Size of the Four Phases</a:t>
            </a:r>
          </a:p>
        </p:txBody>
      </p:sp>
      <p:sp>
        <p:nvSpPr>
          <p:cNvPr id="13315" name="Rectangle 3"/>
          <p:cNvSpPr>
            <a:spLocks noGrp="1" noChangeArrowheads="1"/>
          </p:cNvSpPr>
          <p:nvPr>
            <p:ph type="body" idx="1"/>
          </p:nvPr>
        </p:nvSpPr>
        <p:spPr>
          <a:xfrm>
            <a:off x="228600" y="1066800"/>
            <a:ext cx="8686800" cy="5334000"/>
          </a:xfrm>
        </p:spPr>
        <p:txBody>
          <a:bodyPr/>
          <a:lstStyle/>
          <a:p>
            <a:pPr lvl="1">
              <a:lnSpc>
                <a:spcPct val="90000"/>
              </a:lnSpc>
              <a:defRPr/>
            </a:pPr>
            <a:endParaRPr lang="da-DK" altLang="en-US" sz="2000" dirty="0"/>
          </a:p>
          <a:p>
            <a:pPr lvl="1" eaLnBrk="1" hangingPunct="1">
              <a:lnSpc>
                <a:spcPct val="90000"/>
              </a:lnSpc>
              <a:defRPr/>
            </a:pPr>
            <a:endParaRPr lang="da-DK" alt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190878"/>
            <a:ext cx="8075240" cy="327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a:xfrm>
            <a:off x="457200" y="1916832"/>
            <a:ext cx="8229600" cy="3949899"/>
          </a:xfrm>
          <a:prstGeom prst="rect">
            <a:avLst/>
          </a:prstGeom>
        </p:spPr>
        <p:txBody>
          <a:bodyPr lIns="91437" tIns="45718" rIns="91437" bIns="4571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en-US" sz="2400" dirty="0"/>
              <a:t>Senior developers /architects establish architecture in the elaboration phase</a:t>
            </a:r>
            <a:endParaRPr lang="da-DK" altLang="en-US" sz="2400" dirty="0"/>
          </a:p>
        </p:txBody>
      </p:sp>
    </p:spTree>
    <p:extLst>
      <p:ext uri="{BB962C8B-B14F-4D97-AF65-F5344CB8AC3E}">
        <p14:creationId xmlns:p14="http://schemas.microsoft.com/office/powerpoint/2010/main" val="1732072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dirty="0"/>
              <a:t>UP disciplines</a:t>
            </a:r>
            <a:endParaRPr lang="en-US" dirty="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088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dirty="0"/>
              <a:t>UP disciplines</a:t>
            </a:r>
            <a:endParaRPr lang="en-US" dirty="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frundet rektangulær billedforklaring 4"/>
          <p:cNvSpPr/>
          <p:nvPr/>
        </p:nvSpPr>
        <p:spPr>
          <a:xfrm>
            <a:off x="6156176" y="548680"/>
            <a:ext cx="2592288" cy="1008112"/>
          </a:xfrm>
          <a:prstGeom prst="wedgeRoundRectCallout">
            <a:avLst>
              <a:gd name="adj1" fmla="val -24842"/>
              <a:gd name="adj2" fmla="val 115383"/>
              <a:gd name="adj3" fmla="val 16667"/>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ktangel 5"/>
          <p:cNvSpPr/>
          <p:nvPr/>
        </p:nvSpPr>
        <p:spPr>
          <a:xfrm>
            <a:off x="6588224" y="2204864"/>
            <a:ext cx="504056" cy="37444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kstboks 6"/>
          <p:cNvSpPr txBox="1"/>
          <p:nvPr/>
        </p:nvSpPr>
        <p:spPr>
          <a:xfrm>
            <a:off x="6272792" y="548680"/>
            <a:ext cx="2592288" cy="1015663"/>
          </a:xfrm>
          <a:prstGeom prst="rect">
            <a:avLst/>
          </a:prstGeom>
          <a:noFill/>
        </p:spPr>
        <p:txBody>
          <a:bodyPr wrap="square" rtlCol="0">
            <a:spAutoFit/>
          </a:bodyPr>
          <a:lstStyle/>
          <a:p>
            <a:r>
              <a:rPr lang="en-GB" sz="2000" dirty="0"/>
              <a:t>In an iteration you</a:t>
            </a:r>
          </a:p>
          <a:p>
            <a:r>
              <a:rPr lang="en-GB" sz="2000" dirty="0"/>
              <a:t>walk through all</a:t>
            </a:r>
          </a:p>
          <a:p>
            <a:r>
              <a:rPr lang="en-GB" sz="2000" dirty="0"/>
              <a:t>disciplines</a:t>
            </a:r>
            <a:endParaRPr lang="en-US" sz="2000" dirty="0"/>
          </a:p>
        </p:txBody>
      </p:sp>
    </p:spTree>
    <p:extLst>
      <p:ext uri="{BB962C8B-B14F-4D97-AF65-F5344CB8AC3E}">
        <p14:creationId xmlns:p14="http://schemas.microsoft.com/office/powerpoint/2010/main" val="1952271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74638"/>
            <a:ext cx="8686800" cy="715962"/>
          </a:xfrm>
        </p:spPr>
        <p:txBody>
          <a:bodyPr/>
          <a:lstStyle/>
          <a:p>
            <a:pPr>
              <a:defRPr/>
            </a:pPr>
            <a:r>
              <a:rPr lang="en-GB" altLang="en-US" sz="3600" b="1" dirty="0"/>
              <a:t>When Should you Use UP?</a:t>
            </a:r>
            <a:endParaRPr lang="da-DK" altLang="en-US" sz="3600" b="1" dirty="0"/>
          </a:p>
        </p:txBody>
      </p:sp>
      <p:sp>
        <p:nvSpPr>
          <p:cNvPr id="14339" name="Rectangle 3"/>
          <p:cNvSpPr>
            <a:spLocks noGrp="1" noChangeArrowheads="1"/>
          </p:cNvSpPr>
          <p:nvPr>
            <p:ph type="body" idx="1"/>
          </p:nvPr>
        </p:nvSpPr>
        <p:spPr>
          <a:xfrm>
            <a:off x="228600" y="1556792"/>
            <a:ext cx="8686800" cy="4844008"/>
          </a:xfrm>
        </p:spPr>
        <p:txBody>
          <a:bodyPr/>
          <a:lstStyle/>
          <a:p>
            <a:pPr marL="0" indent="0">
              <a:lnSpc>
                <a:spcPct val="90000"/>
              </a:lnSpc>
              <a:buNone/>
              <a:defRPr/>
            </a:pPr>
            <a:r>
              <a:rPr lang="en-GB" altLang="en-US" sz="2000" b="1" dirty="0"/>
              <a:t>You could argue that you </a:t>
            </a:r>
            <a:r>
              <a:rPr lang="en-GB" altLang="en-US" sz="2000" b="1" u="sng" dirty="0"/>
              <a:t>shouldn’t use UP </a:t>
            </a:r>
            <a:r>
              <a:rPr lang="en-GB" altLang="en-US" sz="2000" b="1" dirty="0"/>
              <a:t>for:</a:t>
            </a:r>
          </a:p>
          <a:p>
            <a:pPr lvl="1">
              <a:lnSpc>
                <a:spcPct val="90000"/>
              </a:lnSpc>
              <a:defRPr/>
            </a:pPr>
            <a:r>
              <a:rPr lang="en-GB" altLang="en-US" sz="2000" dirty="0"/>
              <a:t>Simple or well-known systems, where it might be feasible to </a:t>
            </a:r>
            <a:r>
              <a:rPr lang="en-GB" altLang="en-US" sz="2000" b="1" dirty="0"/>
              <a:t>sequentially</a:t>
            </a:r>
            <a:r>
              <a:rPr lang="en-GB" altLang="en-US" sz="2000" dirty="0"/>
              <a:t> define the whole problem, design the entire solution, build the software, and then test the product </a:t>
            </a:r>
          </a:p>
          <a:p>
            <a:pPr marL="0" indent="0">
              <a:lnSpc>
                <a:spcPct val="90000"/>
              </a:lnSpc>
              <a:buNone/>
              <a:defRPr/>
            </a:pPr>
            <a:r>
              <a:rPr lang="en-GB" altLang="en-US" sz="2000" b="1" dirty="0"/>
              <a:t>You could argue that you </a:t>
            </a:r>
            <a:r>
              <a:rPr lang="en-GB" altLang="en-US" sz="2000" b="1" u="sng" dirty="0"/>
              <a:t>should use </a:t>
            </a:r>
            <a:r>
              <a:rPr lang="en-GB" altLang="en-US" sz="2000" b="1" dirty="0"/>
              <a:t>UP for: </a:t>
            </a:r>
          </a:p>
          <a:p>
            <a:pPr lvl="1">
              <a:lnSpc>
                <a:spcPct val="90000"/>
              </a:lnSpc>
              <a:defRPr/>
            </a:pPr>
            <a:r>
              <a:rPr lang="en-GB" altLang="en-US" sz="2000" dirty="0"/>
              <a:t>Complex and sophisticated systems which evolve incrementally in cycles</a:t>
            </a:r>
            <a:endParaRPr lang="da-DK" alt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34592"/>
            <a:ext cx="5249552" cy="301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742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GB" altLang="en-US" b="1" dirty="0">
                <a:latin typeface="+mj-lt"/>
              </a:rPr>
              <a:t>Why bring UP “back to life”?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8" y="2241383"/>
            <a:ext cx="9118554" cy="4310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3"/>
          <p:cNvSpPr txBox="1">
            <a:spLocks noChangeArrowheads="1"/>
          </p:cNvSpPr>
          <p:nvPr/>
        </p:nvSpPr>
        <p:spPr>
          <a:xfrm>
            <a:off x="228600" y="1556792"/>
            <a:ext cx="8686800" cy="4844008"/>
          </a:xfrm>
          <a:prstGeom prst="rect">
            <a:avLst/>
          </a:prstGeom>
        </p:spPr>
        <p:txBody>
          <a:bodyPr/>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defRPr/>
            </a:pPr>
            <a:r>
              <a:rPr lang="en-US" altLang="en-US" sz="2000" dirty="0"/>
              <a:t>Comparison of methodologies</a:t>
            </a:r>
          </a:p>
        </p:txBody>
      </p:sp>
    </p:spTree>
    <p:extLst>
      <p:ext uri="{BB962C8B-B14F-4D97-AF65-F5344CB8AC3E}">
        <p14:creationId xmlns:p14="http://schemas.microsoft.com/office/powerpoint/2010/main" val="38664220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908720"/>
            <a:ext cx="8686800" cy="715962"/>
          </a:xfrm>
        </p:spPr>
        <p:txBody>
          <a:bodyPr lIns="92075" tIns="46038" rIns="92075" bIns="46038"/>
          <a:lstStyle/>
          <a:p>
            <a:pPr>
              <a:defRPr/>
            </a:pPr>
            <a:r>
              <a:rPr lang="en-GB" altLang="en-US" b="1" dirty="0">
                <a:latin typeface="+mj-lt"/>
              </a:rPr>
              <a:t>Challenges in many IT projects</a:t>
            </a:r>
            <a:endParaRPr lang="da-DK" altLang="en-US" b="1" dirty="0">
              <a:latin typeface="+mj-lt"/>
            </a:endParaRPr>
          </a:p>
        </p:txBody>
      </p:sp>
      <p:sp>
        <p:nvSpPr>
          <p:cNvPr id="16388" name="Rectangle 3"/>
          <p:cNvSpPr>
            <a:spLocks noGrp="1" noChangeArrowheads="1"/>
          </p:cNvSpPr>
          <p:nvPr>
            <p:ph type="body" idx="1"/>
          </p:nvPr>
        </p:nvSpPr>
        <p:spPr>
          <a:xfrm>
            <a:off x="228600" y="2204864"/>
            <a:ext cx="8686800" cy="4195936"/>
          </a:xfrm>
        </p:spPr>
        <p:txBody>
          <a:bodyPr lIns="92075" tIns="46038" rIns="92075" bIns="46038"/>
          <a:lstStyle/>
          <a:p>
            <a:pPr>
              <a:defRPr/>
            </a:pPr>
            <a:r>
              <a:rPr lang="en-GB" altLang="en-US" sz="2400" dirty="0"/>
              <a:t>Business do have a </a:t>
            </a:r>
            <a:r>
              <a:rPr lang="en-GB" altLang="en-US" sz="2400" b="1" dirty="0">
                <a:solidFill>
                  <a:srgbClr val="FF0000"/>
                </a:solidFill>
              </a:rPr>
              <a:t>need</a:t>
            </a:r>
            <a:r>
              <a:rPr lang="en-GB" altLang="en-US" sz="2400" dirty="0">
                <a:solidFill>
                  <a:srgbClr val="FF0000"/>
                </a:solidFill>
              </a:rPr>
              <a:t> </a:t>
            </a:r>
            <a:r>
              <a:rPr lang="en-GB" altLang="en-US" sz="2400" dirty="0"/>
              <a:t>for a budget</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a contract when buying software</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to know when and what for their planning</a:t>
            </a:r>
          </a:p>
          <a:p>
            <a:pPr>
              <a:defRPr/>
            </a:pPr>
            <a:endParaRPr lang="en-GB" altLang="en-US" sz="2400" dirty="0"/>
          </a:p>
          <a:p>
            <a:pPr>
              <a:defRPr/>
            </a:pPr>
            <a:r>
              <a:rPr lang="en-GB" altLang="en-US" sz="2400" b="1" dirty="0">
                <a:solidFill>
                  <a:srgbClr val="00B050"/>
                </a:solidFill>
              </a:rPr>
              <a:t>EU tender rules</a:t>
            </a:r>
          </a:p>
          <a:p>
            <a:pPr lvl="1">
              <a:defRPr/>
            </a:pPr>
            <a:r>
              <a:rPr lang="en-GB" altLang="en-US" sz="2400" dirty="0">
                <a:solidFill>
                  <a:srgbClr val="00B050"/>
                </a:solidFill>
              </a:rPr>
              <a:t>6 weeks to deliver your bid</a:t>
            </a:r>
          </a:p>
          <a:p>
            <a:pPr lvl="1">
              <a:defRPr/>
            </a:pPr>
            <a:r>
              <a:rPr lang="en-GB" altLang="en-US" sz="2400" dirty="0">
                <a:solidFill>
                  <a:srgbClr val="00B050"/>
                </a:solidFill>
              </a:rPr>
              <a:t>Max. 20% of the requirements are allowed to be changed during the project</a:t>
            </a:r>
            <a:endParaRPr lang="da-DK" altLang="en-US" sz="2400" dirty="0">
              <a:solidFill>
                <a:srgbClr val="00B050"/>
              </a:solidFill>
            </a:endParaRPr>
          </a:p>
        </p:txBody>
      </p:sp>
    </p:spTree>
    <p:extLst>
      <p:ext uri="{BB962C8B-B14F-4D97-AF65-F5344CB8AC3E}">
        <p14:creationId xmlns:p14="http://schemas.microsoft.com/office/powerpoint/2010/main" val="150437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1" y="692696"/>
            <a:ext cx="8686800" cy="715962"/>
          </a:xfrm>
        </p:spPr>
        <p:txBody>
          <a:bodyPr/>
          <a:lstStyle/>
          <a:p>
            <a:r>
              <a:rPr lang="en-GB" altLang="en-US" b="1" dirty="0"/>
              <a:t>UP – a hybrid between waterfall and agile</a:t>
            </a:r>
            <a:endParaRPr lang="da-DK" altLang="en-US" b="1" dirty="0"/>
          </a:p>
        </p:txBody>
      </p:sp>
      <p:sp>
        <p:nvSpPr>
          <p:cNvPr id="6" name="Rektangel 5"/>
          <p:cNvSpPr/>
          <p:nvPr/>
        </p:nvSpPr>
        <p:spPr>
          <a:xfrm>
            <a:off x="755576" y="5013176"/>
            <a:ext cx="2232248" cy="4320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1"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001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 &lt;&gt; SCRUM</a:t>
            </a:r>
          </a:p>
        </p:txBody>
      </p:sp>
      <p:graphicFrame>
        <p:nvGraphicFramePr>
          <p:cNvPr id="10" name="Table 9"/>
          <p:cNvGraphicFramePr>
            <a:graphicFrameLocks noGrp="1"/>
          </p:cNvGraphicFramePr>
          <p:nvPr>
            <p:extLst>
              <p:ext uri="{D42A27DB-BD31-4B8C-83A1-F6EECF244321}">
                <p14:modId xmlns:p14="http://schemas.microsoft.com/office/powerpoint/2010/main" val="543233017"/>
              </p:ext>
            </p:extLst>
          </p:nvPr>
        </p:nvGraphicFramePr>
        <p:xfrm>
          <a:off x="228601" y="1412776"/>
          <a:ext cx="8684976" cy="4978400"/>
        </p:xfrm>
        <a:graphic>
          <a:graphicData uri="http://schemas.openxmlformats.org/drawingml/2006/table">
            <a:tbl>
              <a:tblPr firstRow="1" bandRow="1">
                <a:tableStyleId>{5C22544A-7EE6-4342-B048-85BDC9FD1C3A}</a:tableStyleId>
              </a:tblPr>
              <a:tblGrid>
                <a:gridCol w="1247055">
                  <a:extLst>
                    <a:ext uri="{9D8B030D-6E8A-4147-A177-3AD203B41FA5}">
                      <a16:colId xmlns="" xmlns:a16="http://schemas.microsoft.com/office/drawing/2014/main" val="20000"/>
                    </a:ext>
                  </a:extLst>
                </a:gridCol>
                <a:gridCol w="3718049">
                  <a:extLst>
                    <a:ext uri="{9D8B030D-6E8A-4147-A177-3AD203B41FA5}">
                      <a16:colId xmlns="" xmlns:a16="http://schemas.microsoft.com/office/drawing/2014/main" val="20001"/>
                    </a:ext>
                  </a:extLst>
                </a:gridCol>
                <a:gridCol w="3719872">
                  <a:extLst>
                    <a:ext uri="{9D8B030D-6E8A-4147-A177-3AD203B41FA5}">
                      <a16:colId xmlns="" xmlns:a16="http://schemas.microsoft.com/office/drawing/2014/main" val="20002"/>
                    </a:ext>
                  </a:extLst>
                </a:gridCol>
              </a:tblGrid>
              <a:tr h="370840">
                <a:tc>
                  <a:txBody>
                    <a:bodyPr/>
                    <a:lstStyle/>
                    <a:p>
                      <a:endParaRPr lang="en-US" sz="1200" dirty="0"/>
                    </a:p>
                  </a:txBody>
                  <a:tcPr>
                    <a:solidFill>
                      <a:schemeClr val="bg1"/>
                    </a:solidFill>
                  </a:tcPr>
                </a:tc>
                <a:tc>
                  <a:txBody>
                    <a:bodyPr/>
                    <a:lstStyle/>
                    <a:p>
                      <a:pPr algn="ctr"/>
                      <a:r>
                        <a:rPr lang="en-US" sz="1800" dirty="0"/>
                        <a:t>UP</a:t>
                      </a:r>
                    </a:p>
                  </a:txBody>
                  <a:tcPr/>
                </a:tc>
                <a:tc>
                  <a:txBody>
                    <a:bodyPr/>
                    <a:lstStyle/>
                    <a:p>
                      <a:pPr algn="ctr"/>
                      <a:r>
                        <a:rPr lang="en-US" sz="1800" dirty="0"/>
                        <a:t>SCRUM</a:t>
                      </a:r>
                    </a:p>
                  </a:txBody>
                  <a:tcPr/>
                </a:tc>
                <a:extLst>
                  <a:ext uri="{0D108BD9-81ED-4DB2-BD59-A6C34878D82A}">
                    <a16:rowId xmlns="" xmlns:a16="http://schemas.microsoft.com/office/drawing/2014/main" val="10000"/>
                  </a:ext>
                </a:extLst>
              </a:tr>
              <a:tr h="370840">
                <a:tc>
                  <a:txBody>
                    <a:bodyPr/>
                    <a:lstStyle/>
                    <a:p>
                      <a:pPr fontAlgn="base"/>
                      <a:r>
                        <a:rPr lang="en-US" sz="1200" b="1" dirty="0">
                          <a:effectLst/>
                        </a:rPr>
                        <a:t>Approach</a:t>
                      </a:r>
                    </a:p>
                  </a:txBody>
                  <a:tcPr marL="304800" marR="304800" marT="76200" marB="76200"/>
                </a:tc>
                <a:tc>
                  <a:txBody>
                    <a:bodyPr/>
                    <a:lstStyle/>
                    <a:p>
                      <a:pPr fontAlgn="base"/>
                      <a:r>
                        <a:rPr lang="en-US" sz="1200" dirty="0">
                          <a:effectLst/>
                        </a:rPr>
                        <a:t>Iterative</a:t>
                      </a:r>
                    </a:p>
                  </a:txBody>
                  <a:tcPr marL="304800" marR="304800" marT="76200" marB="76200"/>
                </a:tc>
                <a:tc>
                  <a:txBody>
                    <a:bodyPr/>
                    <a:lstStyle/>
                    <a:p>
                      <a:pPr fontAlgn="base"/>
                      <a:r>
                        <a:rPr lang="en-US" sz="1200" dirty="0">
                          <a:effectLst/>
                        </a:rPr>
                        <a:t>Iterative</a:t>
                      </a:r>
                    </a:p>
                  </a:txBody>
                  <a:tcPr marL="304800" marR="304800" marT="76200" marB="76200"/>
                </a:tc>
                <a:extLst>
                  <a:ext uri="{0D108BD9-81ED-4DB2-BD59-A6C34878D82A}">
                    <a16:rowId xmlns="" xmlns:a16="http://schemas.microsoft.com/office/drawing/2014/main" val="10001"/>
                  </a:ext>
                </a:extLst>
              </a:tr>
              <a:tr h="370840">
                <a:tc>
                  <a:txBody>
                    <a:bodyPr/>
                    <a:lstStyle/>
                    <a:p>
                      <a:pPr fontAlgn="base"/>
                      <a:r>
                        <a:rPr lang="en-US" sz="1200" b="1" dirty="0">
                          <a:effectLst/>
                        </a:rPr>
                        <a:t>Cycle</a:t>
                      </a:r>
                    </a:p>
                  </a:txBody>
                  <a:tcPr marL="304800" marR="304800" marT="76200" marB="76200"/>
                </a:tc>
                <a:tc>
                  <a:txBody>
                    <a:bodyPr/>
                    <a:lstStyle/>
                    <a:p>
                      <a:pPr fontAlgn="base"/>
                      <a:r>
                        <a:rPr lang="en-US" sz="1200">
                          <a:effectLst/>
                        </a:rPr>
                        <a:t>Formal Cycle is defined across 4 phases, but some workflows can be concurrent.</a:t>
                      </a:r>
                    </a:p>
                  </a:txBody>
                  <a:tcPr marL="304800" marR="304800" marT="76200" marB="76200"/>
                </a:tc>
                <a:tc>
                  <a:txBody>
                    <a:bodyPr/>
                    <a:lstStyle/>
                    <a:p>
                      <a:pPr fontAlgn="base"/>
                      <a:r>
                        <a:rPr lang="en-US" sz="1200" dirty="0">
                          <a:effectLst/>
                        </a:rPr>
                        <a:t>Each sprint (iteration) is a complete cycle.</a:t>
                      </a:r>
                    </a:p>
                  </a:txBody>
                  <a:tcPr marL="304800" marR="304800" marT="76200" marB="76200"/>
                </a:tc>
                <a:extLst>
                  <a:ext uri="{0D108BD9-81ED-4DB2-BD59-A6C34878D82A}">
                    <a16:rowId xmlns="" xmlns:a16="http://schemas.microsoft.com/office/drawing/2014/main" val="10002"/>
                  </a:ext>
                </a:extLst>
              </a:tr>
              <a:tr h="370840">
                <a:tc>
                  <a:txBody>
                    <a:bodyPr/>
                    <a:lstStyle/>
                    <a:p>
                      <a:pPr fontAlgn="base"/>
                      <a:r>
                        <a:rPr lang="en-US" sz="1200" b="1" dirty="0">
                          <a:effectLst/>
                        </a:rPr>
                        <a:t>Planning</a:t>
                      </a:r>
                    </a:p>
                  </a:txBody>
                  <a:tcPr marL="304800" marR="304800" marT="76200" marB="76200"/>
                </a:tc>
                <a:tc>
                  <a:txBody>
                    <a:bodyPr/>
                    <a:lstStyle/>
                    <a:p>
                      <a:pPr fontAlgn="base"/>
                      <a:r>
                        <a:rPr lang="en-US" sz="1200">
                          <a:effectLst/>
                        </a:rPr>
                        <a:t>Formal project plan, associated with multiple iterations, is used. The plan is end-date driven and also has intermediate milestones.</a:t>
                      </a:r>
                    </a:p>
                  </a:txBody>
                  <a:tcPr marL="304800" marR="304800" marT="76200" marB="76200"/>
                </a:tc>
                <a:tc>
                  <a:txBody>
                    <a:bodyPr/>
                    <a:lstStyle/>
                    <a:p>
                      <a:pPr fontAlgn="base"/>
                      <a:r>
                        <a:rPr lang="en-US" sz="1200" dirty="0">
                          <a:effectLst/>
                        </a:rPr>
                        <a:t>No end-to-end project plan. Each next iteration plan is determined at the end of the current iteration (NOT end-date driven). Product Owner (Key Business User) determines when the project is done.</a:t>
                      </a:r>
                    </a:p>
                  </a:txBody>
                  <a:tcPr marL="304800" marR="304800" marT="76200" marB="76200"/>
                </a:tc>
                <a:extLst>
                  <a:ext uri="{0D108BD9-81ED-4DB2-BD59-A6C34878D82A}">
                    <a16:rowId xmlns="" xmlns:a16="http://schemas.microsoft.com/office/drawing/2014/main" val="10003"/>
                  </a:ext>
                </a:extLst>
              </a:tr>
              <a:tr h="370840">
                <a:tc>
                  <a:txBody>
                    <a:bodyPr/>
                    <a:lstStyle/>
                    <a:p>
                      <a:pPr fontAlgn="base"/>
                      <a:r>
                        <a:rPr lang="en-US" sz="1200" b="1" dirty="0">
                          <a:effectLst/>
                        </a:rPr>
                        <a:t>Scope</a:t>
                      </a:r>
                    </a:p>
                  </a:txBody>
                  <a:tcPr marL="304800" marR="304800" marT="76200" marB="76200"/>
                </a:tc>
                <a:tc>
                  <a:txBody>
                    <a:bodyPr/>
                    <a:lstStyle/>
                    <a:p>
                      <a:pPr fontAlgn="base"/>
                      <a:r>
                        <a:rPr lang="en-US" sz="1200">
                          <a:effectLst/>
                        </a:rPr>
                        <a:t>Scope is predefined ahead of the project start and documented in the Scope document. Scope can be revised during the project, as requirements are being clarified, but these revisions are subject to a strictly controlled procedure.</a:t>
                      </a:r>
                    </a:p>
                  </a:txBody>
                  <a:tcPr marL="304800" marR="304800" marT="76200" marB="76200"/>
                </a:tc>
                <a:tc>
                  <a:txBody>
                    <a:bodyPr/>
                    <a:lstStyle/>
                    <a:p>
                      <a:pPr fontAlgn="base"/>
                      <a:r>
                        <a:rPr lang="en-US" sz="1200" dirty="0">
                          <a:effectLst/>
                        </a:rPr>
                        <a:t>Instead of scope, SCRUM uses a Project Backlog, which is re-evaluated at the end of each iteration (sprint).</a:t>
                      </a:r>
                    </a:p>
                  </a:txBody>
                  <a:tcPr marL="304800" marR="304800" marT="76200" marB="76200"/>
                </a:tc>
                <a:extLst>
                  <a:ext uri="{0D108BD9-81ED-4DB2-BD59-A6C34878D82A}">
                    <a16:rowId xmlns="" xmlns:a16="http://schemas.microsoft.com/office/drawing/2014/main" val="10004"/>
                  </a:ext>
                </a:extLst>
              </a:tr>
              <a:tr h="370840">
                <a:tc>
                  <a:txBody>
                    <a:bodyPr/>
                    <a:lstStyle/>
                    <a:p>
                      <a:pPr fontAlgn="base"/>
                      <a:r>
                        <a:rPr lang="en-US" sz="1200" b="1" dirty="0">
                          <a:effectLst/>
                        </a:rPr>
                        <a:t>Artifacts</a:t>
                      </a:r>
                    </a:p>
                  </a:txBody>
                  <a:tcPr marL="304800" marR="304800" marT="76200" marB="76200"/>
                </a:tc>
                <a:tc>
                  <a:txBody>
                    <a:bodyPr/>
                    <a:lstStyle/>
                    <a:p>
                      <a:pPr fontAlgn="base"/>
                      <a:r>
                        <a:rPr lang="en-US" sz="1200">
                          <a:effectLst/>
                        </a:rPr>
                        <a:t>Vision/Scope Document, Formal functional requirements package, system architecture document, development plan, test plan, test scripts, etc.</a:t>
                      </a:r>
                    </a:p>
                  </a:txBody>
                  <a:tcPr marL="304800" marR="304800" marT="76200" marB="76200"/>
                </a:tc>
                <a:tc>
                  <a:txBody>
                    <a:bodyPr/>
                    <a:lstStyle/>
                    <a:p>
                      <a:pPr fontAlgn="base"/>
                      <a:r>
                        <a:rPr lang="en-US" sz="1200" dirty="0">
                          <a:effectLst/>
                        </a:rPr>
                        <a:t>The only formal artifact is the operational software.</a:t>
                      </a:r>
                    </a:p>
                  </a:txBody>
                  <a:tcPr marL="304800" marR="304800" marT="76200" marB="76200"/>
                </a:tc>
                <a:extLst>
                  <a:ext uri="{0D108BD9-81ED-4DB2-BD59-A6C34878D82A}">
                    <a16:rowId xmlns="" xmlns:a16="http://schemas.microsoft.com/office/drawing/2014/main" val="10005"/>
                  </a:ext>
                </a:extLst>
              </a:tr>
              <a:tr h="370840">
                <a:tc>
                  <a:txBody>
                    <a:bodyPr/>
                    <a:lstStyle/>
                    <a:p>
                      <a:pPr fontAlgn="base"/>
                      <a:r>
                        <a:rPr lang="en-US" sz="1200" b="1" dirty="0">
                          <a:effectLst/>
                        </a:rPr>
                        <a:t>Type of Project/</a:t>
                      </a:r>
                      <a:br>
                        <a:rPr lang="en-US" sz="1200" b="1" dirty="0">
                          <a:effectLst/>
                        </a:rPr>
                      </a:br>
                      <a:r>
                        <a:rPr lang="en-US" sz="1200" b="1" dirty="0">
                          <a:effectLst/>
                        </a:rPr>
                        <a:t>Product</a:t>
                      </a:r>
                    </a:p>
                  </a:txBody>
                  <a:tcPr marL="304800" marR="304800" marT="76200" marB="76200"/>
                </a:tc>
                <a:tc>
                  <a:txBody>
                    <a:bodyPr/>
                    <a:lstStyle/>
                    <a:p>
                      <a:pPr fontAlgn="base"/>
                      <a:r>
                        <a:rPr lang="en-US" sz="1200">
                          <a:effectLst/>
                        </a:rPr>
                        <a:t>Recommended for large, long- term, enterprise-level projects with medium-to-high complexity.</a:t>
                      </a:r>
                    </a:p>
                  </a:txBody>
                  <a:tcPr marL="304800" marR="304800" marT="76200" marB="76200"/>
                </a:tc>
                <a:tc>
                  <a:txBody>
                    <a:bodyPr/>
                    <a:lstStyle/>
                    <a:p>
                      <a:pPr fontAlgn="base"/>
                      <a:r>
                        <a:rPr lang="en-US" sz="1200" dirty="0">
                          <a:effectLst/>
                        </a:rPr>
                        <a:t>Recommended for quick enhancements and organizations that are not dependent on a deadline.</a:t>
                      </a:r>
                    </a:p>
                  </a:txBody>
                  <a:tcPr marL="304800" marR="304800" marT="76200" marB="76200"/>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865564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54" t="6980" r="4429" b="3604"/>
          <a:stretch/>
        </p:blipFill>
        <p:spPr bwMode="auto">
          <a:xfrm>
            <a:off x="532148" y="1484784"/>
            <a:ext cx="7812360" cy="5235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228600" y="1124744"/>
            <a:ext cx="8686800" cy="5276056"/>
          </a:xfrm>
          <a:prstGeom prst="rect">
            <a:avLst/>
          </a:prstGeom>
        </p:spPr>
        <p:txBody>
          <a:bodyPr lIns="92075" tIns="46038" rIns="92075" bIns="4603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GB" altLang="en-US" sz="2000" b="1" dirty="0">
                <a:latin typeface="+mn-lt"/>
              </a:rPr>
              <a:t>Where would you place Scrum and XP in this UP figure?</a:t>
            </a:r>
            <a:endParaRPr lang="da-DK" altLang="en-US" sz="2000" b="1" dirty="0">
              <a:latin typeface="+mn-lt"/>
            </a:endParaRPr>
          </a:p>
        </p:txBody>
      </p:sp>
      <p:sp>
        <p:nvSpPr>
          <p:cNvPr id="17410" name="Rectangle 2"/>
          <p:cNvSpPr>
            <a:spLocks noGrp="1" noChangeArrowheads="1"/>
          </p:cNvSpPr>
          <p:nvPr>
            <p:ph type="title"/>
          </p:nvPr>
        </p:nvSpPr>
        <p:spPr>
          <a:xfrm>
            <a:off x="323528" y="341784"/>
            <a:ext cx="8229600" cy="1143000"/>
          </a:xfrm>
        </p:spPr>
        <p:txBody>
          <a:bodyPr/>
          <a:lstStyle/>
          <a:p>
            <a:pPr>
              <a:defRPr/>
            </a:pPr>
            <a:r>
              <a:rPr lang="en-US" altLang="en-US" b="1" dirty="0">
                <a:latin typeface="+mj-lt"/>
              </a:rPr>
              <a:t>Exercise 1</a:t>
            </a:r>
          </a:p>
        </p:txBody>
      </p:sp>
    </p:spTree>
    <p:extLst>
      <p:ext uri="{BB962C8B-B14F-4D97-AF65-F5344CB8AC3E}">
        <p14:creationId xmlns:p14="http://schemas.microsoft.com/office/powerpoint/2010/main" val="1313719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 Stories &lt;&gt; Use Case</a:t>
            </a:r>
          </a:p>
        </p:txBody>
      </p:sp>
      <p:graphicFrame>
        <p:nvGraphicFramePr>
          <p:cNvPr id="4" name="Table 3"/>
          <p:cNvGraphicFramePr>
            <a:graphicFrameLocks noGrp="1"/>
          </p:cNvGraphicFramePr>
          <p:nvPr>
            <p:extLst>
              <p:ext uri="{D42A27DB-BD31-4B8C-83A1-F6EECF244321}">
                <p14:modId xmlns:p14="http://schemas.microsoft.com/office/powerpoint/2010/main" val="52921545"/>
              </p:ext>
            </p:extLst>
          </p:nvPr>
        </p:nvGraphicFramePr>
        <p:xfrm>
          <a:off x="457200" y="2060848"/>
          <a:ext cx="8229600" cy="2560320"/>
        </p:xfrm>
        <a:graphic>
          <a:graphicData uri="http://schemas.openxmlformats.org/drawingml/2006/table">
            <a:tbl>
              <a:tblPr firstRow="1" bandRow="1">
                <a:tableStyleId>{5C22544A-7EE6-4342-B048-85BDC9FD1C3A}</a:tableStyleId>
              </a:tblPr>
              <a:tblGrid>
                <a:gridCol w="4114800">
                  <a:extLst>
                    <a:ext uri="{9D8B030D-6E8A-4147-A177-3AD203B41FA5}">
                      <a16:colId xmlns="" xmlns:a16="http://schemas.microsoft.com/office/drawing/2014/main" val="20000"/>
                    </a:ext>
                  </a:extLst>
                </a:gridCol>
                <a:gridCol w="4114800">
                  <a:extLst>
                    <a:ext uri="{9D8B030D-6E8A-4147-A177-3AD203B41FA5}">
                      <a16:colId xmlns="" xmlns:a16="http://schemas.microsoft.com/office/drawing/2014/main" val="20001"/>
                    </a:ext>
                  </a:extLst>
                </a:gridCol>
              </a:tblGrid>
              <a:tr h="370840">
                <a:tc>
                  <a:txBody>
                    <a:bodyPr/>
                    <a:lstStyle/>
                    <a:p>
                      <a:r>
                        <a:rPr lang="en-US" sz="2200" dirty="0"/>
                        <a:t>User Stories</a:t>
                      </a:r>
                    </a:p>
                  </a:txBody>
                  <a:tcPr/>
                </a:tc>
                <a:tc>
                  <a:txBody>
                    <a:bodyPr/>
                    <a:lstStyle/>
                    <a:p>
                      <a:r>
                        <a:rPr lang="en-US" sz="2200" dirty="0"/>
                        <a:t>Use Cases</a:t>
                      </a:r>
                    </a:p>
                  </a:txBody>
                  <a:tcPr>
                    <a:solidFill>
                      <a:schemeClr val="accent3"/>
                    </a:solidFill>
                  </a:tcPr>
                </a:tc>
                <a:extLst>
                  <a:ext uri="{0D108BD9-81ED-4DB2-BD59-A6C34878D82A}">
                    <a16:rowId xmlns="" xmlns:a16="http://schemas.microsoft.com/office/drawing/2014/main" val="10000"/>
                  </a:ext>
                </a:extLst>
              </a:tr>
              <a:tr h="370840">
                <a:tc>
                  <a:txBody>
                    <a:bodyPr/>
                    <a:lstStyle/>
                    <a:p>
                      <a:r>
                        <a:rPr lang="en-US" sz="2200" dirty="0"/>
                        <a:t>Promise of a conversation</a:t>
                      </a:r>
                    </a:p>
                  </a:txBody>
                  <a:tcPr/>
                </a:tc>
                <a:tc>
                  <a:txBody>
                    <a:bodyPr/>
                    <a:lstStyle/>
                    <a:p>
                      <a:r>
                        <a:rPr lang="en-US" sz="2200" dirty="0"/>
                        <a:t>Record of a conversation</a:t>
                      </a:r>
                    </a:p>
                  </a:txBody>
                  <a:tcPr>
                    <a:solidFill>
                      <a:schemeClr val="accent3">
                        <a:lumMod val="60000"/>
                        <a:lumOff val="40000"/>
                      </a:schemeClr>
                    </a:solidFill>
                  </a:tcPr>
                </a:tc>
                <a:extLst>
                  <a:ext uri="{0D108BD9-81ED-4DB2-BD59-A6C34878D82A}">
                    <a16:rowId xmlns="" xmlns:a16="http://schemas.microsoft.com/office/drawing/2014/main" val="10001"/>
                  </a:ext>
                </a:extLst>
              </a:tr>
              <a:tr h="370840">
                <a:tc>
                  <a:txBody>
                    <a:bodyPr/>
                    <a:lstStyle/>
                    <a:p>
                      <a:r>
                        <a:rPr lang="en-US" sz="2200" dirty="0"/>
                        <a:t>A way of prioritizing work</a:t>
                      </a:r>
                    </a:p>
                  </a:txBody>
                  <a:tcPr/>
                </a:tc>
                <a:tc>
                  <a:txBody>
                    <a:bodyPr/>
                    <a:lstStyle/>
                    <a:p>
                      <a:r>
                        <a:rPr lang="en-US" sz="2200" dirty="0"/>
                        <a:t>A way of describing requirements</a:t>
                      </a:r>
                    </a:p>
                  </a:txBody>
                  <a:tcPr>
                    <a:solidFill>
                      <a:schemeClr val="accent3">
                        <a:lumMod val="20000"/>
                        <a:lumOff val="80000"/>
                      </a:schemeClr>
                    </a:solidFill>
                  </a:tcPr>
                </a:tc>
                <a:extLst>
                  <a:ext uri="{0D108BD9-81ED-4DB2-BD59-A6C34878D82A}">
                    <a16:rowId xmlns="" xmlns:a16="http://schemas.microsoft.com/office/drawing/2014/main" val="10002"/>
                  </a:ext>
                </a:extLst>
              </a:tr>
              <a:tr h="370840">
                <a:tc>
                  <a:txBody>
                    <a:bodyPr/>
                    <a:lstStyle/>
                    <a:p>
                      <a:r>
                        <a:rPr lang="en-US" sz="2200" dirty="0"/>
                        <a:t>Demands</a:t>
                      </a:r>
                      <a:r>
                        <a:rPr lang="en-US" sz="2200" baseline="0" dirty="0"/>
                        <a:t> questions</a:t>
                      </a:r>
                      <a:endParaRPr lang="en-US" sz="2200" dirty="0"/>
                    </a:p>
                  </a:txBody>
                  <a:tcPr/>
                </a:tc>
                <a:tc>
                  <a:txBody>
                    <a:bodyPr/>
                    <a:lstStyle/>
                    <a:p>
                      <a:r>
                        <a:rPr lang="en-US" sz="2200" dirty="0"/>
                        <a:t>Demands answers</a:t>
                      </a:r>
                    </a:p>
                  </a:txBody>
                  <a:tcPr>
                    <a:solidFill>
                      <a:schemeClr val="accent3">
                        <a:lumMod val="60000"/>
                        <a:lumOff val="40000"/>
                      </a:schemeClr>
                    </a:solidFill>
                  </a:tcPr>
                </a:tc>
                <a:extLst>
                  <a:ext uri="{0D108BD9-81ED-4DB2-BD59-A6C34878D82A}">
                    <a16:rowId xmlns="" xmlns:a16="http://schemas.microsoft.com/office/drawing/2014/main" val="10003"/>
                  </a:ext>
                </a:extLst>
              </a:tr>
              <a:tr h="370840">
                <a:tc>
                  <a:txBody>
                    <a:bodyPr/>
                    <a:lstStyle/>
                    <a:p>
                      <a:r>
                        <a:rPr lang="en-US" sz="2200" dirty="0"/>
                        <a:t>What &amp;</a:t>
                      </a:r>
                      <a:r>
                        <a:rPr lang="en-US" sz="2200" baseline="0" dirty="0"/>
                        <a:t> Why</a:t>
                      </a:r>
                      <a:endParaRPr lang="en-US" sz="2200" dirty="0"/>
                    </a:p>
                  </a:txBody>
                  <a:tcPr/>
                </a:tc>
                <a:tc>
                  <a:txBody>
                    <a:bodyPr/>
                    <a:lstStyle/>
                    <a:p>
                      <a:r>
                        <a:rPr lang="en-US" sz="2200" dirty="0"/>
                        <a:t>How</a:t>
                      </a:r>
                    </a:p>
                  </a:txBody>
                  <a:tcPr>
                    <a:solidFill>
                      <a:schemeClr val="accent3">
                        <a:lumMod val="20000"/>
                        <a:lumOff val="80000"/>
                      </a:schemeClr>
                    </a:solidFill>
                  </a:tcPr>
                </a:tc>
                <a:extLst>
                  <a:ext uri="{0D108BD9-81ED-4DB2-BD59-A6C34878D82A}">
                    <a16:rowId xmlns="" xmlns:a16="http://schemas.microsoft.com/office/drawing/2014/main" val="10004"/>
                  </a:ext>
                </a:extLst>
              </a:tr>
              <a:tr h="370840">
                <a:tc>
                  <a:txBody>
                    <a:bodyPr/>
                    <a:lstStyle/>
                    <a:p>
                      <a:r>
                        <a:rPr lang="en-US" sz="2200" dirty="0"/>
                        <a:t>Business</a:t>
                      </a:r>
                    </a:p>
                  </a:txBody>
                  <a:tcPr/>
                </a:tc>
                <a:tc>
                  <a:txBody>
                    <a:bodyPr/>
                    <a:lstStyle/>
                    <a:p>
                      <a:r>
                        <a:rPr lang="en-US" sz="2200" dirty="0"/>
                        <a:t>System</a:t>
                      </a:r>
                    </a:p>
                  </a:txBody>
                  <a:tcPr>
                    <a:solidFill>
                      <a:schemeClr val="accent3">
                        <a:lumMod val="60000"/>
                        <a:lumOff val="40000"/>
                      </a:schemeClr>
                    </a:solidFill>
                  </a:tcPr>
                </a:tc>
                <a:extLst>
                  <a:ext uri="{0D108BD9-81ED-4DB2-BD59-A6C34878D82A}">
                    <a16:rowId xmlns=""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5508104" y="4804003"/>
            <a:ext cx="1943348" cy="2000505"/>
          </a:xfrm>
          <a:prstGeom prst="rect">
            <a:avLst/>
          </a:prstGeom>
        </p:spPr>
      </p:pic>
      <p:pic>
        <p:nvPicPr>
          <p:cNvPr id="5" name="Picture 4"/>
          <p:cNvPicPr>
            <a:picLocks noChangeAspect="1"/>
          </p:cNvPicPr>
          <p:nvPr/>
        </p:nvPicPr>
        <p:blipFill>
          <a:blip r:embed="rId3"/>
          <a:stretch>
            <a:fillRect/>
          </a:stretch>
        </p:blipFill>
        <p:spPr>
          <a:xfrm>
            <a:off x="432012" y="4776198"/>
            <a:ext cx="3750947" cy="2000505"/>
          </a:xfrm>
          <a:prstGeom prst="rect">
            <a:avLst/>
          </a:prstGeom>
        </p:spPr>
      </p:pic>
    </p:spTree>
    <p:extLst>
      <p:ext uri="{BB962C8B-B14F-4D97-AF65-F5344CB8AC3E}">
        <p14:creationId xmlns:p14="http://schemas.microsoft.com/office/powerpoint/2010/main" val="1896654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Agenda</a:t>
            </a:r>
          </a:p>
        </p:txBody>
      </p:sp>
      <p:sp>
        <p:nvSpPr>
          <p:cNvPr id="5" name="Pladsholder til indhold 4"/>
          <p:cNvSpPr>
            <a:spLocks noGrp="1"/>
          </p:cNvSpPr>
          <p:nvPr>
            <p:ph sz="quarter" idx="12"/>
          </p:nvPr>
        </p:nvSpPr>
        <p:spPr>
          <a:xfrm>
            <a:off x="510347" y="1484784"/>
            <a:ext cx="8086620" cy="5256584"/>
          </a:xfrm>
        </p:spPr>
        <p:txBody>
          <a:bodyPr>
            <a:normAutofit/>
          </a:bodyPr>
          <a:lstStyle/>
          <a:p>
            <a:r>
              <a:rPr lang="en-GB" sz="2000" dirty="0"/>
              <a:t>Introduction to Unified Process – an alternative method</a:t>
            </a:r>
          </a:p>
          <a:p>
            <a:pPr lvl="1"/>
            <a:r>
              <a:rPr lang="en-GB" sz="2000" dirty="0"/>
              <a:t>Core practices</a:t>
            </a:r>
          </a:p>
          <a:p>
            <a:pPr lvl="1"/>
            <a:r>
              <a:rPr lang="en-GB" sz="2000" dirty="0"/>
              <a:t>Agile Unified Process</a:t>
            </a:r>
          </a:p>
          <a:p>
            <a:pPr lvl="1"/>
            <a:r>
              <a:rPr lang="en-GB" sz="2000" dirty="0"/>
              <a:t>Comparison with XP and Scrum</a:t>
            </a:r>
          </a:p>
          <a:p>
            <a:pPr marL="0" indent="0">
              <a:buNone/>
            </a:pPr>
            <a:endParaRPr lang="en-GB" sz="2000" dirty="0"/>
          </a:p>
          <a:p>
            <a:pPr marL="0" indent="0">
              <a:spcBef>
                <a:spcPct val="0"/>
              </a:spcBef>
              <a:buNone/>
            </a:pPr>
            <a:r>
              <a:rPr lang="en-GB" sz="3300" b="1" dirty="0">
                <a:solidFill>
                  <a:srgbClr val="FBB040"/>
                </a:solidFill>
              </a:rPr>
              <a:t>Goal</a:t>
            </a:r>
          </a:p>
          <a:p>
            <a:pPr marL="0" indent="0">
              <a:buNone/>
            </a:pPr>
            <a:r>
              <a:rPr lang="en-GB" sz="2000" dirty="0"/>
              <a:t>Obtain general knowledge about basic principles in UP Know</a:t>
            </a:r>
          </a:p>
          <a:p>
            <a:pPr marL="0" indent="0">
              <a:buNone/>
            </a:pPr>
            <a:endParaRPr lang="en-GB" sz="2000" dirty="0"/>
          </a:p>
          <a:p>
            <a:pPr lvl="1"/>
            <a:r>
              <a:rPr lang="en-GB" dirty="0"/>
              <a:t>Purpose of typical activities in each phase in UP</a:t>
            </a:r>
          </a:p>
          <a:p>
            <a:pPr lvl="1"/>
            <a:r>
              <a:rPr lang="en-GB" dirty="0"/>
              <a:t>Types of </a:t>
            </a:r>
            <a:r>
              <a:rPr lang="en-GB" dirty="0" err="1"/>
              <a:t>artifacts</a:t>
            </a:r>
            <a:r>
              <a:rPr lang="en-GB" dirty="0"/>
              <a:t> that may be created in each phase </a:t>
            </a:r>
          </a:p>
          <a:p>
            <a:pPr lvl="1"/>
            <a:r>
              <a:rPr lang="en-GB" dirty="0"/>
              <a:t>How models are refined and extended throughout iterations</a:t>
            </a:r>
          </a:p>
          <a:p>
            <a:pPr lvl="1"/>
            <a:r>
              <a:rPr lang="en-GB" dirty="0"/>
              <a:t>How use case ranking is applied in planning</a:t>
            </a:r>
          </a:p>
          <a:p>
            <a:pPr lvl="1"/>
            <a:r>
              <a:rPr lang="en-GB" dirty="0"/>
              <a:t>How adaptive planning is applied in UP Be able to</a:t>
            </a:r>
          </a:p>
          <a:p>
            <a:pPr lvl="1"/>
            <a:r>
              <a:rPr lang="en-GB" dirty="0"/>
              <a:t>Write a use case</a:t>
            </a:r>
            <a:endParaRPr lang="da-DK" dirty="0"/>
          </a:p>
        </p:txBody>
      </p:sp>
    </p:spTree>
    <p:extLst>
      <p:ext uri="{BB962C8B-B14F-4D97-AF65-F5344CB8AC3E}">
        <p14:creationId xmlns:p14="http://schemas.microsoft.com/office/powerpoint/2010/main" val="2046442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95288" y="548680"/>
            <a:ext cx="7772400" cy="1143000"/>
          </a:xfrm>
        </p:spPr>
        <p:txBody>
          <a:bodyPr/>
          <a:lstStyle/>
          <a:p>
            <a:r>
              <a:rPr lang="en-GB" altLang="en-US" b="1" dirty="0"/>
              <a:t>UP </a:t>
            </a:r>
            <a:r>
              <a:rPr lang="en-GB" altLang="en-US" b="1" dirty="0">
                <a:latin typeface="+mj-lt"/>
              </a:rPr>
              <a:t>Core practises – use-case driven</a:t>
            </a:r>
            <a:endParaRPr lang="da-DK" altLang="en-US" b="1" dirty="0">
              <a:latin typeface="+mj-lt"/>
            </a:endParaRPr>
          </a:p>
        </p:txBody>
      </p:sp>
      <p:sp>
        <p:nvSpPr>
          <p:cNvPr id="113667" name="Rectangle 3"/>
          <p:cNvSpPr>
            <a:spLocks noGrp="1" noChangeArrowheads="1"/>
          </p:cNvSpPr>
          <p:nvPr>
            <p:ph type="body" idx="1"/>
          </p:nvPr>
        </p:nvSpPr>
        <p:spPr>
          <a:xfrm>
            <a:off x="395288" y="1412875"/>
            <a:ext cx="7772400" cy="4114800"/>
          </a:xfrm>
        </p:spPr>
        <p:txBody>
          <a:bodyPr/>
          <a:lstStyle/>
          <a:p>
            <a:pPr marL="342888" lvl="1" indent="-342888">
              <a:lnSpc>
                <a:spcPct val="90000"/>
              </a:lnSpc>
            </a:pPr>
            <a:r>
              <a:rPr lang="en-GB" altLang="en-US" sz="2000" dirty="0"/>
              <a:t>Use cases capture the </a:t>
            </a:r>
            <a:r>
              <a:rPr lang="en-GB" altLang="en-US" sz="2000" b="1" dirty="0">
                <a:solidFill>
                  <a:srgbClr val="00B050"/>
                </a:solidFill>
              </a:rPr>
              <a:t>functional</a:t>
            </a:r>
            <a:r>
              <a:rPr lang="en-GB" altLang="en-US" sz="2000" dirty="0">
                <a:solidFill>
                  <a:srgbClr val="00B050"/>
                </a:solidFill>
              </a:rPr>
              <a:t> </a:t>
            </a:r>
            <a:r>
              <a:rPr lang="en-GB" altLang="en-US" sz="2000" dirty="0"/>
              <a:t>requirements of a system</a:t>
            </a:r>
          </a:p>
          <a:p>
            <a:pPr marL="342888" lvl="1" indent="-342888">
              <a:lnSpc>
                <a:spcPct val="90000"/>
              </a:lnSpc>
            </a:pPr>
            <a:endParaRPr lang="da-DK" altLang="en-US" sz="800" dirty="0"/>
          </a:p>
          <a:p>
            <a:pPr marL="342888" lvl="1" indent="-342888">
              <a:lnSpc>
                <a:spcPct val="90000"/>
              </a:lnSpc>
            </a:pPr>
            <a:r>
              <a:rPr lang="en-GB" altLang="en-US" sz="2000" dirty="0"/>
              <a:t>Use cases describe the interactions between various actors and the system from the user’s perspective</a:t>
            </a:r>
          </a:p>
          <a:p>
            <a:pPr>
              <a:lnSpc>
                <a:spcPct val="90000"/>
              </a:lnSpc>
            </a:pPr>
            <a:endParaRPr lang="da-DK" altLang="en-US" sz="800" dirty="0"/>
          </a:p>
          <a:p>
            <a:pPr marL="742923" lvl="2" indent="-342888">
              <a:lnSpc>
                <a:spcPct val="90000"/>
              </a:lnSpc>
            </a:pPr>
            <a:endParaRPr lang="da-DK" altLang="en-US" sz="2000" dirty="0"/>
          </a:p>
          <a:p>
            <a:pPr>
              <a:lnSpc>
                <a:spcPct val="90000"/>
              </a:lnSpc>
            </a:pPr>
            <a:endParaRPr lang="da-DK" altLang="en-US" sz="20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67" t="8387" r="5808" b="2717"/>
          <a:stretch/>
        </p:blipFill>
        <p:spPr bwMode="auto">
          <a:xfrm>
            <a:off x="827584" y="2583605"/>
            <a:ext cx="8064896" cy="42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49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323528" y="432326"/>
            <a:ext cx="8086620" cy="1143427"/>
          </a:xfrm>
        </p:spPr>
        <p:txBody>
          <a:bodyPr/>
          <a:lstStyle/>
          <a:p>
            <a:r>
              <a:rPr lang="en-GB" altLang="en-US" sz="2400" dirty="0"/>
              <a:t>Use case example – Process Sale</a:t>
            </a:r>
            <a:endParaRPr lang="da-DK" sz="2400" dirty="0"/>
          </a:p>
        </p:txBody>
      </p:sp>
      <p:sp>
        <p:nvSpPr>
          <p:cNvPr id="3" name="Pladsholder til indhold 2"/>
          <p:cNvSpPr>
            <a:spLocks noGrp="1"/>
          </p:cNvSpPr>
          <p:nvPr>
            <p:ph sz="quarter" idx="12"/>
          </p:nvPr>
        </p:nvSpPr>
        <p:spPr/>
        <p:txBody>
          <a:bodyPr/>
          <a:lstStyle/>
          <a:p>
            <a:endParaRPr lang="da-DK"/>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31843"/>
            <a:ext cx="8686800" cy="56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8120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dirty="0"/>
              <a:t>Use case description elements</a:t>
            </a:r>
            <a:endParaRPr lang="da-DK"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363575" cy="4238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011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quarter" idx="12"/>
          </p:nvPr>
        </p:nvSpPr>
        <p:spPr>
          <a:xfrm>
            <a:off x="510347" y="1772816"/>
            <a:ext cx="8086620" cy="4680520"/>
          </a:xfrm>
        </p:spPr>
        <p:txBody>
          <a:bodyPr/>
          <a:lstStyle/>
          <a:p>
            <a:pPr marL="0" indent="0">
              <a:buNone/>
            </a:pPr>
            <a:r>
              <a:rPr lang="en-US" sz="1600" b="1" dirty="0"/>
              <a:t>Main success scenario (or basic flow):</a:t>
            </a:r>
          </a:p>
          <a:p>
            <a:pPr marL="342900" indent="-342900">
              <a:buFont typeface="+mj-lt"/>
              <a:buAutoNum type="arabicPeriod"/>
            </a:pPr>
            <a:r>
              <a:rPr lang="en-US" sz="1600" dirty="0"/>
              <a:t>The </a:t>
            </a:r>
            <a:r>
              <a:rPr lang="en-US" sz="1600" u="sng" dirty="0"/>
              <a:t>Customer</a:t>
            </a:r>
            <a:r>
              <a:rPr lang="en-US" sz="1600" dirty="0"/>
              <a:t> arrives at a POS checkout with items to purchase.</a:t>
            </a:r>
          </a:p>
          <a:p>
            <a:pPr marL="342900" indent="-342900">
              <a:buFont typeface="+mj-lt"/>
              <a:buAutoNum type="arabicPeriod"/>
            </a:pPr>
            <a:r>
              <a:rPr lang="en-US" sz="1600" dirty="0"/>
              <a:t>The </a:t>
            </a:r>
            <a:r>
              <a:rPr lang="en-US" sz="1600" u="sng" dirty="0"/>
              <a:t>Cashier</a:t>
            </a:r>
            <a:r>
              <a:rPr lang="en-US" sz="1600" dirty="0"/>
              <a:t> records the identifier for each item. If there is more than one of the same item, the Cashier can enter the quantity as well.</a:t>
            </a:r>
          </a:p>
          <a:p>
            <a:pPr marL="342900" indent="-342900">
              <a:buFont typeface="+mj-lt"/>
              <a:buAutoNum type="arabicPeriod"/>
            </a:pPr>
            <a:r>
              <a:rPr lang="en-US" sz="1600" dirty="0"/>
              <a:t>The </a:t>
            </a:r>
            <a:r>
              <a:rPr lang="en-US" sz="1600" u="sng" dirty="0"/>
              <a:t>System</a:t>
            </a:r>
            <a:r>
              <a:rPr lang="en-US" sz="1600" dirty="0"/>
              <a:t> determines the item price and adds the item information to the running sales transaction. The description and the price of the current item are presented.</a:t>
            </a:r>
          </a:p>
          <a:p>
            <a:pPr marL="342900" indent="-342900">
              <a:buFont typeface="+mj-lt"/>
              <a:buAutoNum type="arabicPeriod"/>
            </a:pPr>
            <a:r>
              <a:rPr lang="en-US" sz="1600" dirty="0"/>
              <a:t>On completion of item entry, the </a:t>
            </a:r>
            <a:r>
              <a:rPr lang="en-US" sz="1600" u="sng" dirty="0"/>
              <a:t>Cashier</a:t>
            </a:r>
            <a:r>
              <a:rPr lang="en-US" sz="1600" dirty="0"/>
              <a:t> indicates to the POS system that item entry is complete.</a:t>
            </a:r>
          </a:p>
          <a:p>
            <a:pPr marL="342900" indent="-342900">
              <a:buFont typeface="+mj-lt"/>
              <a:buAutoNum type="arabicPeriod"/>
            </a:pPr>
            <a:r>
              <a:rPr lang="en-US" sz="1600" dirty="0"/>
              <a:t>The </a:t>
            </a:r>
            <a:r>
              <a:rPr lang="en-US" sz="1600" u="sng" dirty="0"/>
              <a:t>System</a:t>
            </a:r>
            <a:r>
              <a:rPr lang="en-US" sz="1600" dirty="0"/>
              <a:t> calculates and presents the sale total.</a:t>
            </a:r>
          </a:p>
          <a:p>
            <a:pPr marL="342900" indent="-342900">
              <a:buFont typeface="+mj-lt"/>
              <a:buAutoNum type="arabicPeriod"/>
            </a:pPr>
            <a:r>
              <a:rPr lang="en-US" sz="1600" dirty="0"/>
              <a:t>The </a:t>
            </a:r>
            <a:r>
              <a:rPr lang="en-US" sz="1600" u="sng" dirty="0"/>
              <a:t>Cashier</a:t>
            </a:r>
            <a:r>
              <a:rPr lang="en-US" sz="1600" dirty="0"/>
              <a:t> tells the customer the total.</a:t>
            </a:r>
          </a:p>
          <a:p>
            <a:pPr marL="342900" indent="-342900">
              <a:buFont typeface="+mj-lt"/>
              <a:buAutoNum type="arabicPeriod"/>
            </a:pPr>
            <a:r>
              <a:rPr lang="en-US" sz="1600" dirty="0"/>
              <a:t>The </a:t>
            </a:r>
            <a:r>
              <a:rPr lang="en-US" sz="1600" u="sng" dirty="0"/>
              <a:t>Customer</a:t>
            </a:r>
            <a:r>
              <a:rPr lang="en-US" sz="1600" dirty="0"/>
              <a:t> gives a cash payment (“cash tendered”) possibly greater than the sale total.</a:t>
            </a:r>
          </a:p>
          <a:p>
            <a:pPr marL="0" indent="0">
              <a:buNone/>
            </a:pPr>
            <a:r>
              <a:rPr lang="en-US" sz="1600" b="1" dirty="0"/>
              <a:t>Extensions (or alternative flows):</a:t>
            </a:r>
          </a:p>
          <a:p>
            <a:pPr marL="0" indent="0">
              <a:buNone/>
            </a:pPr>
            <a:r>
              <a:rPr lang="en-US" sz="1600" dirty="0">
                <a:solidFill>
                  <a:srgbClr val="FBB040"/>
                </a:solidFill>
                <a:latin typeface="Verdana" panose="020B0604030504040204" pitchFamily="34" charset="0"/>
                <a:ea typeface="Verdana" panose="020B0604030504040204" pitchFamily="34" charset="0"/>
                <a:cs typeface="Verdana" panose="020B0604030504040204" pitchFamily="34" charset="0"/>
              </a:rPr>
              <a:t>2a.</a:t>
            </a:r>
            <a:r>
              <a:rPr lang="en-US" sz="1600" dirty="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n-US" sz="1600" dirty="0"/>
              <a:t>If invalid identifier entered. Indicate error.</a:t>
            </a:r>
          </a:p>
          <a:p>
            <a:pPr marL="0" indent="0">
              <a:buNone/>
            </a:pPr>
            <a:r>
              <a:rPr lang="en-US" sz="1600" dirty="0">
                <a:solidFill>
                  <a:srgbClr val="FBB040"/>
                </a:solidFill>
                <a:latin typeface="Verdana" panose="020B0604030504040204" pitchFamily="34" charset="0"/>
                <a:ea typeface="Verdana" panose="020B0604030504040204" pitchFamily="34" charset="0"/>
                <a:cs typeface="Verdana" panose="020B0604030504040204" pitchFamily="34" charset="0"/>
              </a:rPr>
              <a:t>7a. </a:t>
            </a:r>
            <a:r>
              <a:rPr lang="en-US" sz="1600" dirty="0"/>
              <a:t>If customer doesn’t have enough cash, cancel sales transaction.</a:t>
            </a:r>
          </a:p>
        </p:txBody>
      </p:sp>
      <p:sp>
        <p:nvSpPr>
          <p:cNvPr id="2" name="Titel 1"/>
          <p:cNvSpPr>
            <a:spLocks noGrp="1"/>
          </p:cNvSpPr>
          <p:nvPr>
            <p:ph type="title" idx="4294967295"/>
          </p:nvPr>
        </p:nvSpPr>
        <p:spPr>
          <a:xfrm>
            <a:off x="467544" y="735013"/>
            <a:ext cx="7762056" cy="1143000"/>
          </a:xfrm>
          <a:prstGeom prst="rect">
            <a:avLst/>
          </a:prstGeom>
        </p:spPr>
        <p:txBody>
          <a:bodyPr/>
          <a:lstStyle/>
          <a:p>
            <a:r>
              <a:rPr lang="en-GB" altLang="en-US" b="1" dirty="0">
                <a:latin typeface="+mn-lt"/>
              </a:rPr>
              <a:t>Use case example: Process Sale (cont.)</a:t>
            </a:r>
            <a:br>
              <a:rPr lang="en-GB" altLang="en-US" b="1" dirty="0">
                <a:latin typeface="+mn-lt"/>
              </a:rPr>
            </a:br>
            <a:r>
              <a:rPr lang="da-DK" altLang="en-US" sz="6000" dirty="0"/>
              <a:t/>
            </a:r>
            <a:br>
              <a:rPr lang="da-DK" altLang="en-US" sz="6000" dirty="0"/>
            </a:br>
            <a:endParaRPr lang="en-US" dirty="0"/>
          </a:p>
        </p:txBody>
      </p:sp>
    </p:spTree>
    <p:extLst>
      <p:ext uri="{BB962C8B-B14F-4D97-AF65-F5344CB8AC3E}">
        <p14:creationId xmlns:p14="http://schemas.microsoft.com/office/powerpoint/2010/main" val="15435986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altLang="en-US" dirty="0"/>
              <a:t>UP Core practises – risk-driven</a:t>
            </a:r>
            <a:endParaRPr lang="da-DK" dirty="0"/>
          </a:p>
        </p:txBody>
      </p:sp>
      <p:sp>
        <p:nvSpPr>
          <p:cNvPr id="4" name="Pladsholder til indhold 3"/>
          <p:cNvSpPr>
            <a:spLocks noGrp="1"/>
          </p:cNvSpPr>
          <p:nvPr>
            <p:ph sz="quarter" idx="12"/>
          </p:nvPr>
        </p:nvSpPr>
        <p:spPr>
          <a:xfrm>
            <a:off x="510346" y="2116874"/>
            <a:ext cx="8382133" cy="3773393"/>
          </a:xfrm>
        </p:spPr>
        <p:txBody>
          <a:bodyPr/>
          <a:lstStyle/>
          <a:p>
            <a:pPr>
              <a:lnSpc>
                <a:spcPct val="90000"/>
              </a:lnSpc>
              <a:buFontTx/>
              <a:buNone/>
            </a:pPr>
            <a:r>
              <a:rPr lang="en-GB" altLang="en-US" sz="2000" b="1" dirty="0"/>
              <a:t>Use cases are ranked according to the following criteria:</a:t>
            </a:r>
          </a:p>
          <a:p>
            <a:pPr>
              <a:lnSpc>
                <a:spcPct val="90000"/>
              </a:lnSpc>
              <a:buFontTx/>
              <a:buNone/>
            </a:pPr>
            <a:endParaRPr lang="en-GB" altLang="en-US" sz="2000" dirty="0"/>
          </a:p>
          <a:p>
            <a:pPr marL="457200" indent="-457200">
              <a:lnSpc>
                <a:spcPct val="90000"/>
              </a:lnSpc>
              <a:buFont typeface="+mj-lt"/>
              <a:buAutoNum type="arabicPeriod"/>
            </a:pPr>
            <a:r>
              <a:rPr lang="en-GB" altLang="en-US" sz="2000" b="1" dirty="0"/>
              <a:t>Architectural significant </a:t>
            </a:r>
          </a:p>
          <a:p>
            <a:pPr marL="857236" lvl="1" indent="-457200">
              <a:lnSpc>
                <a:spcPct val="90000"/>
              </a:lnSpc>
            </a:pPr>
            <a:r>
              <a:rPr lang="en-GB" altLang="en-US" sz="2000" dirty="0"/>
              <a:t>If implemented, we are forced to design, build and test the core architecture</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Business value </a:t>
            </a:r>
          </a:p>
          <a:p>
            <a:pPr lvl="1">
              <a:lnSpc>
                <a:spcPct val="90000"/>
              </a:lnSpc>
            </a:pPr>
            <a:r>
              <a:rPr lang="en-GB" altLang="en-US" sz="2000" dirty="0"/>
              <a:t>Features business really cares about</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High risk </a:t>
            </a:r>
          </a:p>
          <a:p>
            <a:pPr lvl="1">
              <a:lnSpc>
                <a:spcPct val="90000"/>
              </a:lnSpc>
            </a:pPr>
            <a:r>
              <a:rPr lang="en-GB" altLang="en-US" sz="2000" dirty="0"/>
              <a:t>E.g. “be able to handle 500 concurrent transactions”</a:t>
            </a:r>
          </a:p>
          <a:p>
            <a:endParaRPr lang="da-DK" dirty="0"/>
          </a:p>
        </p:txBody>
      </p:sp>
    </p:spTree>
    <p:extLst>
      <p:ext uri="{BB962C8B-B14F-4D97-AF65-F5344CB8AC3E}">
        <p14:creationId xmlns:p14="http://schemas.microsoft.com/office/powerpoint/2010/main" val="67249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a:xfrm>
            <a:off x="510347" y="669693"/>
            <a:ext cx="8086620" cy="671076"/>
          </a:xfrm>
        </p:spPr>
        <p:txBody>
          <a:bodyPr/>
          <a:lstStyle/>
          <a:p>
            <a:r>
              <a:rPr lang="en-GB" altLang="en-US" sz="2800" dirty="0"/>
              <a:t>UP Core practises – Visual Modelling</a:t>
            </a:r>
            <a:endParaRPr lang="da-DK" sz="2800" dirty="0"/>
          </a:p>
        </p:txBody>
      </p:sp>
      <p:sp>
        <p:nvSpPr>
          <p:cNvPr id="4" name="Pladsholder til indhold 3"/>
          <p:cNvSpPr>
            <a:spLocks noGrp="1"/>
          </p:cNvSpPr>
          <p:nvPr>
            <p:ph sz="quarter" idx="12"/>
          </p:nvPr>
        </p:nvSpPr>
        <p:spPr>
          <a:xfrm>
            <a:off x="510347" y="1628800"/>
            <a:ext cx="8086620" cy="1152129"/>
          </a:xfrm>
        </p:spPr>
        <p:txBody>
          <a:bodyPr>
            <a:normAutofit fontScale="85000" lnSpcReduction="10000"/>
          </a:bodyPr>
          <a:lstStyle/>
          <a:p>
            <a:pPr>
              <a:lnSpc>
                <a:spcPct val="90000"/>
              </a:lnSpc>
              <a:buFontTx/>
              <a:buNone/>
            </a:pPr>
            <a:r>
              <a:rPr lang="en-GB" altLang="en-US" b="1" dirty="0"/>
              <a:t>UML modelling is central </a:t>
            </a:r>
          </a:p>
          <a:p>
            <a:pPr>
              <a:lnSpc>
                <a:spcPct val="90000"/>
              </a:lnSpc>
            </a:pPr>
            <a:r>
              <a:rPr lang="en-GB" altLang="en-US" dirty="0"/>
              <a:t>An abstraction of the implementation (documentation) </a:t>
            </a:r>
          </a:p>
          <a:p>
            <a:pPr>
              <a:lnSpc>
                <a:spcPct val="90000"/>
              </a:lnSpc>
            </a:pPr>
            <a:r>
              <a:rPr lang="en-GB" altLang="en-US" dirty="0"/>
              <a:t>A design tool (forward engineering)</a:t>
            </a:r>
          </a:p>
          <a:p>
            <a:endParaRPr lang="da-DK"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4" y="2780928"/>
            <a:ext cx="7845752" cy="393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454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rot="16200000">
            <a:off x="4370282" y="3083265"/>
            <a:ext cx="5904658" cy="1267535"/>
          </a:xfrm>
        </p:spPr>
        <p:txBody>
          <a:bodyPr/>
          <a:lstStyle/>
          <a:p>
            <a:pPr algn="ctr"/>
            <a:r>
              <a:rPr lang="en-GB" b="1" dirty="0">
                <a:latin typeface="+mn-lt"/>
              </a:rPr>
              <a:t>Traceability between models is important</a:t>
            </a:r>
            <a:endParaRPr lang="en-US" b="1" dirty="0">
              <a:latin typeface="+mn-lt"/>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7" y="65747"/>
            <a:ext cx="6267805" cy="679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196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528" y="332656"/>
            <a:ext cx="8496944" cy="1157195"/>
          </a:xfrm>
        </p:spPr>
        <p:txBody>
          <a:bodyPr/>
          <a:lstStyle/>
          <a:p>
            <a:r>
              <a:rPr lang="da-DK" sz="3600" b="1" dirty="0" err="1">
                <a:latin typeface="+mn-lt"/>
              </a:rPr>
              <a:t>Unified</a:t>
            </a:r>
            <a:r>
              <a:rPr lang="da-DK" sz="3600" b="1" dirty="0">
                <a:latin typeface="+mn-lt"/>
              </a:rPr>
              <a:t> </a:t>
            </a:r>
            <a:r>
              <a:rPr lang="da-DK" sz="3600" b="1" dirty="0" err="1">
                <a:latin typeface="+mn-lt"/>
              </a:rPr>
              <a:t>Process</a:t>
            </a:r>
            <a:r>
              <a:rPr lang="da-DK" sz="3600" b="1" dirty="0">
                <a:latin typeface="+mn-lt"/>
              </a:rPr>
              <a:t> - </a:t>
            </a:r>
            <a:r>
              <a:rPr lang="da-DK" sz="3600" b="1" dirty="0" err="1">
                <a:latin typeface="+mn-lt"/>
              </a:rPr>
              <a:t>Roles</a:t>
            </a:r>
            <a:endParaRPr lang="en-US" sz="3600" b="1" dirty="0">
              <a:latin typeface="+mn-lt"/>
            </a:endParaRPr>
          </a:p>
        </p:txBody>
      </p:sp>
      <p:grpSp>
        <p:nvGrpSpPr>
          <p:cNvPr id="2" name="Gruppe 1"/>
          <p:cNvGrpSpPr/>
          <p:nvPr/>
        </p:nvGrpSpPr>
        <p:grpSpPr>
          <a:xfrm>
            <a:off x="300974" y="2171929"/>
            <a:ext cx="8263568" cy="4568335"/>
            <a:chOff x="251520" y="1874732"/>
            <a:chExt cx="8263568" cy="4568335"/>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3317760" cy="122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874732"/>
              <a:ext cx="2832347" cy="137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81" y="3429000"/>
              <a:ext cx="4053429" cy="180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0" y="5373216"/>
              <a:ext cx="4873766" cy="106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b="6537"/>
            <a:stretch/>
          </p:blipFill>
          <p:spPr bwMode="auto">
            <a:xfrm>
              <a:off x="4860032" y="3250467"/>
              <a:ext cx="3655056" cy="169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Rectangle 3"/>
          <p:cNvSpPr txBox="1">
            <a:spLocks noChangeArrowheads="1"/>
          </p:cNvSpPr>
          <p:nvPr/>
        </p:nvSpPr>
        <p:spPr>
          <a:xfrm>
            <a:off x="228601" y="1700808"/>
            <a:ext cx="8686800" cy="4699992"/>
          </a:xfrm>
          <a:prstGeom prst="rect">
            <a:avLst/>
          </a:prstGeom>
        </p:spPr>
        <p:txBody>
          <a:bodyPr/>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GB" altLang="en-US" sz="2000" b="1" dirty="0"/>
              <a:t>One person can have several roles</a:t>
            </a:r>
            <a:endParaRPr lang="en-US" altLang="en-US" sz="2000" b="1" dirty="0"/>
          </a:p>
        </p:txBody>
      </p:sp>
    </p:spTree>
    <p:extLst>
      <p:ext uri="{BB962C8B-B14F-4D97-AF65-F5344CB8AC3E}">
        <p14:creationId xmlns:p14="http://schemas.microsoft.com/office/powerpoint/2010/main" val="392914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GB" altLang="en-US" dirty="0"/>
              <a:t>Customization of Unified Process</a:t>
            </a:r>
            <a:endParaRPr lang="da-DK" dirty="0"/>
          </a:p>
        </p:txBody>
      </p:sp>
      <p:sp>
        <p:nvSpPr>
          <p:cNvPr id="3" name="Pladsholder til indhold 2"/>
          <p:cNvSpPr>
            <a:spLocks noGrp="1"/>
          </p:cNvSpPr>
          <p:nvPr>
            <p:ph sz="quarter" idx="12"/>
          </p:nvPr>
        </p:nvSpPr>
        <p:spPr>
          <a:xfrm>
            <a:off x="510347" y="2116874"/>
            <a:ext cx="8086620" cy="4336462"/>
          </a:xfrm>
        </p:spPr>
        <p:txBody>
          <a:bodyPr>
            <a:normAutofit lnSpcReduction="10000"/>
          </a:bodyPr>
          <a:lstStyle/>
          <a:p>
            <a:pPr marL="0" indent="0">
              <a:lnSpc>
                <a:spcPct val="90000"/>
              </a:lnSpc>
              <a:buNone/>
            </a:pPr>
            <a:r>
              <a:rPr lang="en-GB" altLang="en-US" sz="2000" dirty="0"/>
              <a:t>Many characterize UP as a heavyweight method, but almost everything is optional </a:t>
            </a:r>
          </a:p>
          <a:p>
            <a:pPr lvl="1">
              <a:lnSpc>
                <a:spcPct val="90000"/>
              </a:lnSpc>
            </a:pPr>
            <a:r>
              <a:rPr lang="en-GB" altLang="en-US" sz="2000" dirty="0"/>
              <a:t>All activities and artefacts (models, diagrams, documents …), except the code </a:t>
            </a:r>
            <a:r>
              <a:rPr lang="en-GB" altLang="en-US" sz="2000" dirty="0">
                <a:sym typeface="Wingdings" panose="05000000000000000000" pitchFamily="2" charset="2"/>
              </a:rPr>
              <a:t></a:t>
            </a:r>
            <a:endParaRPr lang="en-GB" altLang="en-US" sz="2000" dirty="0"/>
          </a:p>
          <a:p>
            <a:pPr>
              <a:lnSpc>
                <a:spcPct val="90000"/>
              </a:lnSpc>
            </a:pPr>
            <a:endParaRPr lang="en-GB" altLang="en-US" sz="1000" dirty="0">
              <a:sym typeface="Wingdings" panose="05000000000000000000" pitchFamily="2" charset="2"/>
            </a:endParaRPr>
          </a:p>
          <a:p>
            <a:pPr marL="0" indent="0">
              <a:lnSpc>
                <a:spcPct val="90000"/>
              </a:lnSpc>
              <a:buNone/>
            </a:pPr>
            <a:r>
              <a:rPr lang="en-GB" altLang="en-US" sz="2000" b="1" dirty="0">
                <a:sym typeface="Wingdings" panose="05000000000000000000" pitchFamily="2" charset="2"/>
              </a:rPr>
              <a:t>Invariant practices and principles </a:t>
            </a:r>
          </a:p>
          <a:p>
            <a:pPr lvl="1">
              <a:lnSpc>
                <a:spcPct val="90000"/>
              </a:lnSpc>
            </a:pPr>
            <a:r>
              <a:rPr lang="en-GB" altLang="en-US" sz="2000" dirty="0">
                <a:sym typeface="Wingdings" panose="05000000000000000000" pitchFamily="2" charset="2"/>
              </a:rPr>
              <a:t>Iterative</a:t>
            </a:r>
          </a:p>
          <a:p>
            <a:pPr lvl="1">
              <a:lnSpc>
                <a:spcPct val="90000"/>
              </a:lnSpc>
            </a:pPr>
            <a:r>
              <a:rPr lang="en-GB" altLang="en-US" sz="2000" dirty="0">
                <a:sym typeface="Wingdings" panose="05000000000000000000" pitchFamily="2" charset="2"/>
              </a:rPr>
              <a:t>Risk driven development</a:t>
            </a:r>
          </a:p>
          <a:p>
            <a:pPr lvl="1">
              <a:lnSpc>
                <a:spcPct val="90000"/>
              </a:lnSpc>
            </a:pPr>
            <a:r>
              <a:rPr lang="en-GB" altLang="en-US" sz="2000" dirty="0"/>
              <a:t>Continuous verification of quality</a:t>
            </a:r>
            <a:endParaRPr lang="en-GB" altLang="en-US" sz="2800" dirty="0"/>
          </a:p>
          <a:p>
            <a:pPr>
              <a:lnSpc>
                <a:spcPct val="90000"/>
              </a:lnSpc>
              <a:buFontTx/>
              <a:buNone/>
            </a:pPr>
            <a:endParaRPr lang="en-GB" altLang="en-US" sz="2000" dirty="0"/>
          </a:p>
          <a:p>
            <a:pPr>
              <a:lnSpc>
                <a:spcPct val="90000"/>
              </a:lnSpc>
              <a:buFontTx/>
              <a:buNone/>
            </a:pPr>
            <a:endParaRPr lang="en-GB" altLang="en-US" sz="2000" dirty="0"/>
          </a:p>
          <a:p>
            <a:pPr marL="0" indent="0">
              <a:lnSpc>
                <a:spcPct val="90000"/>
              </a:lnSpc>
              <a:buNone/>
            </a:pPr>
            <a:r>
              <a:rPr lang="en-GB" altLang="en-US" sz="2000" b="1" dirty="0"/>
              <a:t>How to turn UP into agile version? </a:t>
            </a:r>
          </a:p>
          <a:p>
            <a:pPr lvl="1">
              <a:lnSpc>
                <a:spcPct val="90000"/>
              </a:lnSpc>
            </a:pPr>
            <a:r>
              <a:rPr lang="en-GB" altLang="en-US" sz="2000" dirty="0"/>
              <a:t>It is not meant by its creators to be heavyweight or un-agile</a:t>
            </a:r>
          </a:p>
          <a:p>
            <a:endParaRPr lang="da-DK"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695" y="3717032"/>
            <a:ext cx="2448272" cy="171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1214059"/>
            <a:ext cx="9620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3529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Agile Unified Process</a:t>
            </a:r>
            <a:endParaRPr lang="da-DK" dirty="0"/>
          </a:p>
        </p:txBody>
      </p:sp>
      <p:sp>
        <p:nvSpPr>
          <p:cNvPr id="5" name="Pladsholder til indhold 4"/>
          <p:cNvSpPr>
            <a:spLocks noGrp="1"/>
          </p:cNvSpPr>
          <p:nvPr>
            <p:ph sz="quarter" idx="12"/>
          </p:nvPr>
        </p:nvSpPr>
        <p:spPr>
          <a:xfrm>
            <a:off x="510347" y="1628800"/>
            <a:ext cx="8086620" cy="5040560"/>
          </a:xfrm>
        </p:spPr>
        <p:txBody>
          <a:bodyPr>
            <a:normAutofit fontScale="85000" lnSpcReduction="10000"/>
          </a:bodyPr>
          <a:lstStyle/>
          <a:p>
            <a:pPr marL="0" indent="0">
              <a:buNone/>
            </a:pPr>
            <a:r>
              <a:rPr lang="en-GB" b="1" dirty="0"/>
              <a:t>Customizing UP </a:t>
            </a:r>
          </a:p>
          <a:p>
            <a:pPr lvl="1"/>
            <a:r>
              <a:rPr lang="en-GB" dirty="0"/>
              <a:t>Prefer small set of UP activities and artefacts – keep it simple</a:t>
            </a:r>
          </a:p>
          <a:p>
            <a:pPr lvl="1"/>
            <a:r>
              <a:rPr lang="en-GB" dirty="0"/>
              <a:t>Focus on early programming, not early documentation</a:t>
            </a:r>
          </a:p>
          <a:p>
            <a:pPr lvl="1"/>
            <a:endParaRPr lang="en-GB" sz="800" dirty="0"/>
          </a:p>
          <a:p>
            <a:pPr marL="0" indent="0">
              <a:buNone/>
            </a:pPr>
            <a:r>
              <a:rPr lang="en-GB" b="1" dirty="0"/>
              <a:t>Evolutionary Analysis &amp; Design </a:t>
            </a:r>
          </a:p>
          <a:p>
            <a:pPr lvl="1"/>
            <a:r>
              <a:rPr lang="en-GB" dirty="0"/>
              <a:t>Requirements and design are not completed before implementation</a:t>
            </a:r>
          </a:p>
          <a:p>
            <a:pPr lvl="1"/>
            <a:r>
              <a:rPr lang="en-GB" dirty="0"/>
              <a:t>They adaptively emerge through iterations based on feedback </a:t>
            </a:r>
          </a:p>
          <a:p>
            <a:pPr lvl="1"/>
            <a:endParaRPr lang="en-GB" sz="800" dirty="0"/>
          </a:p>
          <a:p>
            <a:pPr marL="0" indent="0">
              <a:buNone/>
            </a:pPr>
            <a:r>
              <a:rPr lang="en-GB" b="1" dirty="0"/>
              <a:t>Agile models</a:t>
            </a:r>
          </a:p>
          <a:p>
            <a:pPr lvl="1"/>
            <a:r>
              <a:rPr lang="en-GB" dirty="0"/>
              <a:t>Modelling must support understanding and communication, not documentation</a:t>
            </a:r>
          </a:p>
          <a:p>
            <a:pPr lvl="1"/>
            <a:r>
              <a:rPr lang="en-GB" dirty="0"/>
              <a:t>Use simplest tool possible, e.g. sketching on whiteboard</a:t>
            </a:r>
          </a:p>
          <a:p>
            <a:pPr lvl="1"/>
            <a:r>
              <a:rPr lang="en-GB" dirty="0"/>
              <a:t>Model in pairs – to discover, understand and share understanding</a:t>
            </a:r>
          </a:p>
          <a:p>
            <a:pPr lvl="1"/>
            <a:r>
              <a:rPr lang="en-GB" dirty="0"/>
              <a:t>Use “good enough” simple notation; models will be inaccurate </a:t>
            </a:r>
          </a:p>
          <a:p>
            <a:pPr lvl="1"/>
            <a:endParaRPr lang="en-GB" sz="800" dirty="0"/>
          </a:p>
          <a:p>
            <a:pPr marL="0" indent="0">
              <a:buNone/>
            </a:pPr>
            <a:r>
              <a:rPr lang="en-GB" b="1" dirty="0"/>
              <a:t>Agile project management</a:t>
            </a:r>
          </a:p>
          <a:p>
            <a:pPr lvl="1"/>
            <a:r>
              <a:rPr lang="en-GB" dirty="0"/>
              <a:t>No </a:t>
            </a:r>
            <a:r>
              <a:rPr lang="en-GB" i="1" dirty="0"/>
              <a:t>detailed</a:t>
            </a:r>
            <a:r>
              <a:rPr lang="en-GB" dirty="0"/>
              <a:t> plan for the entire project </a:t>
            </a:r>
          </a:p>
          <a:p>
            <a:pPr lvl="1"/>
            <a:r>
              <a:rPr lang="en-GB" dirty="0"/>
              <a:t>High-level phase plan that estimates project end date and major milestones </a:t>
            </a:r>
          </a:p>
          <a:p>
            <a:pPr lvl="1"/>
            <a:r>
              <a:rPr lang="en-GB" dirty="0"/>
              <a:t>Detailed iteration plans are done adaptively from iteration to iteration</a:t>
            </a:r>
          </a:p>
          <a:p>
            <a:endParaRPr lang="da-DK" dirty="0"/>
          </a:p>
        </p:txBody>
      </p:sp>
    </p:spTree>
    <p:extLst>
      <p:ext uri="{BB962C8B-B14F-4D97-AF65-F5344CB8AC3E}">
        <p14:creationId xmlns:p14="http://schemas.microsoft.com/office/powerpoint/2010/main" val="1161164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Literature</a:t>
            </a:r>
          </a:p>
        </p:txBody>
      </p:sp>
      <p:sp>
        <p:nvSpPr>
          <p:cNvPr id="3" name="Pladsholder til indhold 2"/>
          <p:cNvSpPr>
            <a:spLocks noGrp="1"/>
          </p:cNvSpPr>
          <p:nvPr>
            <p:ph sz="quarter" idx="12"/>
          </p:nvPr>
        </p:nvSpPr>
        <p:spPr>
          <a:xfrm>
            <a:off x="510347" y="2116874"/>
            <a:ext cx="8086620" cy="4480478"/>
          </a:xfrm>
        </p:spPr>
        <p:txBody>
          <a:bodyPr>
            <a:normAutofit/>
          </a:bodyPr>
          <a:lstStyle/>
          <a:p>
            <a:pPr marL="0" indent="0">
              <a:buNone/>
            </a:pPr>
            <a:r>
              <a:rPr lang="en-US" sz="2000" dirty="0"/>
              <a:t>Scott W. Ambler: A Manager’s Introduction to The Rational Unified Process (RUP) (introduction with focus on disciplines)</a:t>
            </a:r>
          </a:p>
          <a:p>
            <a:pPr lvl="1"/>
            <a:r>
              <a:rPr lang="en-US" sz="2000" dirty="0">
                <a:hlinkClick r:id="rId2"/>
              </a:rPr>
              <a:t>http://www.ambysoft.com/downloads/managersIntroToRUP.pdf</a:t>
            </a:r>
            <a:endParaRPr lang="en-US" sz="2000" dirty="0"/>
          </a:p>
          <a:p>
            <a:pPr lvl="1"/>
            <a:endParaRPr lang="en-US" sz="2000" dirty="0"/>
          </a:p>
          <a:p>
            <a:pPr marL="9525" lvl="1" indent="0">
              <a:buNone/>
            </a:pPr>
            <a:r>
              <a:rPr lang="en-US" sz="2000" b="1" dirty="0" err="1"/>
              <a:t>Fronter</a:t>
            </a:r>
            <a:endParaRPr lang="en-US" sz="2000" b="1" dirty="0"/>
          </a:p>
          <a:p>
            <a:pPr marL="9525" lvl="1" indent="0">
              <a:buNone/>
            </a:pPr>
            <a:r>
              <a:rPr lang="en-US" sz="2000" dirty="0" err="1"/>
              <a:t>Leffingwell</a:t>
            </a:r>
            <a:r>
              <a:rPr lang="en-US" sz="2000" dirty="0"/>
              <a:t> - chap 19 - use cases</a:t>
            </a:r>
          </a:p>
          <a:p>
            <a:pPr lvl="1"/>
            <a:endParaRPr lang="en-US" sz="2000" dirty="0"/>
          </a:p>
          <a:p>
            <a:endParaRPr lang="en-US" sz="2000" dirty="0"/>
          </a:p>
        </p:txBody>
      </p:sp>
    </p:spTree>
    <p:extLst>
      <p:ext uri="{BB962C8B-B14F-4D97-AF65-F5344CB8AC3E}">
        <p14:creationId xmlns:p14="http://schemas.microsoft.com/office/powerpoint/2010/main" val="3190213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Exercise</a:t>
            </a:r>
            <a:endParaRPr lang="da-DK" dirty="0"/>
          </a:p>
        </p:txBody>
      </p:sp>
      <p:sp>
        <p:nvSpPr>
          <p:cNvPr id="2" name="Pladsholder til indhold 1"/>
          <p:cNvSpPr>
            <a:spLocks noGrp="1"/>
          </p:cNvSpPr>
          <p:nvPr>
            <p:ph sz="quarter" idx="12"/>
          </p:nvPr>
        </p:nvSpPr>
        <p:spPr>
          <a:xfrm>
            <a:off x="510347" y="2116874"/>
            <a:ext cx="8086620" cy="4336462"/>
          </a:xfrm>
        </p:spPr>
        <p:txBody>
          <a:bodyPr/>
          <a:lstStyle/>
          <a:p>
            <a:pPr marL="0" indent="0">
              <a:buNone/>
            </a:pPr>
            <a:r>
              <a:rPr lang="en-US" b="1" dirty="0"/>
              <a:t>SP-exercise - UP and use </a:t>
            </a:r>
            <a:r>
              <a:rPr lang="en-US" b="1" dirty="0" smtClean="0"/>
              <a:t>cases.pdf</a:t>
            </a:r>
            <a:br>
              <a:rPr lang="en-US" b="1" dirty="0" smtClean="0"/>
            </a:br>
            <a:endParaRPr lang="da-DK" dirty="0" smtClean="0">
              <a:hlinkClick r:id="rId2"/>
            </a:endParaRPr>
          </a:p>
          <a:p>
            <a:pPr marL="0" indent="0">
              <a:buNone/>
            </a:pPr>
            <a:r>
              <a:rPr lang="da-DK" dirty="0" smtClean="0">
                <a:hlinkClick r:id="rId2"/>
              </a:rPr>
              <a:t>https</a:t>
            </a:r>
            <a:r>
              <a:rPr lang="da-DK" dirty="0">
                <a:hlinkClick r:id="rId2"/>
              </a:rPr>
              <a:t>://github.com/CphBusCosSem3/week12-System_Development/blob/master/SP-exercise%20-%</a:t>
            </a:r>
            <a:r>
              <a:rPr lang="da-DK" dirty="0" smtClean="0">
                <a:hlinkClick r:id="rId2"/>
              </a:rPr>
              <a:t>20UP%20and%20use%20cases.pdf</a:t>
            </a:r>
            <a:r>
              <a:rPr lang="da-DK" dirty="0" smtClean="0"/>
              <a:t> </a:t>
            </a:r>
          </a:p>
          <a:p>
            <a:pPr marL="0" indent="0">
              <a:buNone/>
            </a:pPr>
            <a:endParaRPr lang="da-DK" dirty="0"/>
          </a:p>
          <a:p>
            <a:pPr marL="0" indent="0">
              <a:buNone/>
            </a:pPr>
            <a:r>
              <a:rPr lang="da-DK" dirty="0" smtClean="0"/>
              <a:t>Skal præsenteres fredag den 28-04</a:t>
            </a:r>
          </a:p>
          <a:p>
            <a:pPr marL="0" indent="0">
              <a:buNone/>
            </a:pPr>
            <a:r>
              <a:rPr lang="da-DK" dirty="0" smtClean="0"/>
              <a:t>På gruppe mødet</a:t>
            </a:r>
          </a:p>
          <a:p>
            <a:pPr marL="0" indent="0">
              <a:buNone/>
            </a:pPr>
            <a:r>
              <a:rPr lang="da-DK" dirty="0" smtClean="0"/>
              <a:t>7 </a:t>
            </a:r>
            <a:r>
              <a:rPr lang="da-DK" dirty="0" err="1" smtClean="0"/>
              <a:t>Study</a:t>
            </a:r>
            <a:r>
              <a:rPr lang="da-DK" dirty="0" smtClean="0"/>
              <a:t> Points</a:t>
            </a:r>
            <a:endParaRPr lang="da-DK" dirty="0"/>
          </a:p>
        </p:txBody>
      </p:sp>
    </p:spTree>
    <p:extLst>
      <p:ext uri="{BB962C8B-B14F-4D97-AF65-F5344CB8AC3E}">
        <p14:creationId xmlns:p14="http://schemas.microsoft.com/office/powerpoint/2010/main" val="34380836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sz="3000" dirty="0"/>
              <a:t>UP is a generic process framework</a:t>
            </a:r>
            <a:endParaRPr lang="da-DK" sz="3000" dirty="0"/>
          </a:p>
        </p:txBody>
      </p:sp>
      <p:sp>
        <p:nvSpPr>
          <p:cNvPr id="3" name="Pladsholder til indhold 2"/>
          <p:cNvSpPr>
            <a:spLocks noGrp="1"/>
          </p:cNvSpPr>
          <p:nvPr>
            <p:ph sz="quarter" idx="12"/>
          </p:nvPr>
        </p:nvSpPr>
        <p:spPr>
          <a:xfrm>
            <a:off x="510347" y="2116874"/>
            <a:ext cx="8086620" cy="4552486"/>
          </a:xfrm>
        </p:spPr>
        <p:txBody>
          <a:bodyPr>
            <a:normAutofit fontScale="92500" lnSpcReduction="20000"/>
          </a:bodyPr>
          <a:lstStyle/>
          <a:p>
            <a:pPr marL="0" indent="0">
              <a:buNone/>
            </a:pPr>
            <a:r>
              <a:rPr lang="en-GB" sz="1800" b="1" dirty="0"/>
              <a:t>UP is adaptable framework which can be specialized for a very large class of software systems</a:t>
            </a:r>
          </a:p>
          <a:p>
            <a:endParaRPr lang="en-GB" sz="1800" dirty="0"/>
          </a:p>
          <a:p>
            <a:r>
              <a:rPr lang="en-GB" sz="1800" dirty="0"/>
              <a:t>RUP (Rational Unified Process) is commercial IBM product </a:t>
            </a:r>
            <a:r>
              <a:rPr lang="en-GB" sz="1800" dirty="0">
                <a:hlinkClick r:id="rId2"/>
              </a:rPr>
              <a:t>http://en.wikipedia.org/wiki/Rational_Unified_Process</a:t>
            </a:r>
            <a:endParaRPr lang="en-GB" sz="1800" dirty="0"/>
          </a:p>
          <a:p>
            <a:pPr lvl="1"/>
            <a:endParaRPr lang="en-GB" sz="1800" dirty="0"/>
          </a:p>
          <a:p>
            <a:r>
              <a:rPr lang="en-GB" sz="1800" dirty="0" err="1"/>
              <a:t>OpenUP</a:t>
            </a:r>
            <a:r>
              <a:rPr lang="en-GB" sz="1800" dirty="0"/>
              <a:t> is open source version</a:t>
            </a:r>
          </a:p>
          <a:p>
            <a:pPr lvl="1"/>
            <a:r>
              <a:rPr lang="en-GB" sz="1800" dirty="0">
                <a:hlinkClick r:id="rId3"/>
              </a:rPr>
              <a:t>http://epf.eclipse.org/wikis/openup/</a:t>
            </a:r>
            <a:endParaRPr lang="en-GB" sz="1800" dirty="0"/>
          </a:p>
          <a:p>
            <a:pPr lvl="1"/>
            <a:endParaRPr lang="en-GB" sz="1800" dirty="0"/>
          </a:p>
          <a:p>
            <a:r>
              <a:rPr lang="en-GB" sz="1800" dirty="0"/>
              <a:t>Basis Unified Process (BUP) is for small and agile projects </a:t>
            </a:r>
            <a:r>
              <a:rPr lang="en-GB" sz="1800" dirty="0">
                <a:hlinkClick r:id="rId4" invalidUrl="https://www.eclipse.org/proposals/beacon/Basic Unified Process.pdf"/>
              </a:rPr>
              <a:t>https://www.eclipse.org/proposals/beacon/Basic%20Unified%20Process.pdf</a:t>
            </a:r>
            <a:endParaRPr lang="en-GB" sz="1800" dirty="0"/>
          </a:p>
          <a:p>
            <a:pPr lvl="1"/>
            <a:endParaRPr lang="en-GB" sz="1800" dirty="0"/>
          </a:p>
          <a:p>
            <a:r>
              <a:rPr lang="en-GB" sz="1800" dirty="0"/>
              <a:t>Agile Unified Process (AUP) is another simplified version of UP </a:t>
            </a:r>
            <a:r>
              <a:rPr lang="en-GB" sz="1800" dirty="0">
                <a:hlinkClick r:id="rId5"/>
              </a:rPr>
              <a:t>http://www.ambysoft.com/unifiedprocess/agileUP.html</a:t>
            </a:r>
            <a:endParaRPr lang="en-GB" sz="1800" dirty="0"/>
          </a:p>
          <a:p>
            <a:pPr lvl="1"/>
            <a:endParaRPr lang="en-GB" sz="1800" dirty="0"/>
          </a:p>
          <a:p>
            <a:pPr marL="0" indent="0">
              <a:buNone/>
            </a:pPr>
            <a:r>
              <a:rPr lang="en-GB" sz="1800" b="1" dirty="0"/>
              <a:t>Many more versions exist – many companies have their own instance(s)</a:t>
            </a:r>
          </a:p>
          <a:p>
            <a:endParaRPr lang="en-GB" sz="1800" dirty="0"/>
          </a:p>
        </p:txBody>
      </p:sp>
    </p:spTree>
    <p:extLst>
      <p:ext uri="{BB962C8B-B14F-4D97-AF65-F5344CB8AC3E}">
        <p14:creationId xmlns:p14="http://schemas.microsoft.com/office/powerpoint/2010/main" val="600379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Software Development</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2586105281"/>
              </p:ext>
            </p:extLst>
          </p:nvPr>
        </p:nvGraphicFramePr>
        <p:xfrm>
          <a:off x="509588" y="2116138"/>
          <a:ext cx="8086725" cy="3587576"/>
        </p:xfrm>
        <a:graphic>
          <a:graphicData uri="http://schemas.openxmlformats.org/drawingml/2006/table">
            <a:tbl>
              <a:tblPr firstRow="1" bandRow="1">
                <a:tableStyleId>{5C22544A-7EE6-4342-B048-85BDC9FD1C3A}</a:tableStyleId>
              </a:tblPr>
              <a:tblGrid>
                <a:gridCol w="2695575">
                  <a:extLst>
                    <a:ext uri="{9D8B030D-6E8A-4147-A177-3AD203B41FA5}">
                      <a16:colId xmlns="" xmlns:a16="http://schemas.microsoft.com/office/drawing/2014/main" val="20000"/>
                    </a:ext>
                  </a:extLst>
                </a:gridCol>
                <a:gridCol w="2695575">
                  <a:extLst>
                    <a:ext uri="{9D8B030D-6E8A-4147-A177-3AD203B41FA5}">
                      <a16:colId xmlns="" xmlns:a16="http://schemas.microsoft.com/office/drawing/2014/main" val="20001"/>
                    </a:ext>
                  </a:extLst>
                </a:gridCol>
                <a:gridCol w="2695575">
                  <a:extLst>
                    <a:ext uri="{9D8B030D-6E8A-4147-A177-3AD203B41FA5}">
                      <a16:colId xmlns="" xmlns:a16="http://schemas.microsoft.com/office/drawing/2014/main" val="20002"/>
                    </a:ext>
                  </a:extLst>
                </a:gridCol>
              </a:tblGrid>
              <a:tr h="527710">
                <a:tc>
                  <a:txBody>
                    <a:bodyPr/>
                    <a:lstStyle/>
                    <a:p>
                      <a:r>
                        <a:rPr lang="en-US" dirty="0"/>
                        <a:t>Waterfall</a:t>
                      </a:r>
                    </a:p>
                  </a:txBody>
                  <a:tcPr/>
                </a:tc>
                <a:tc>
                  <a:txBody>
                    <a:bodyPr/>
                    <a:lstStyle/>
                    <a:p>
                      <a:r>
                        <a:rPr lang="en-US" dirty="0"/>
                        <a:t>UP</a:t>
                      </a:r>
                    </a:p>
                  </a:txBody>
                  <a:tcPr/>
                </a:tc>
                <a:tc>
                  <a:txBody>
                    <a:bodyPr/>
                    <a:lstStyle/>
                    <a:p>
                      <a:r>
                        <a:rPr lang="en-US" dirty="0"/>
                        <a:t>Agile (Scrum/XP)</a:t>
                      </a:r>
                    </a:p>
                  </a:txBody>
                  <a:tcPr/>
                </a:tc>
                <a:extLst>
                  <a:ext uri="{0D108BD9-81ED-4DB2-BD59-A6C34878D82A}">
                    <a16:rowId xmlns="" xmlns:a16="http://schemas.microsoft.com/office/drawing/2014/main" val="10000"/>
                  </a:ext>
                </a:extLst>
              </a:tr>
              <a:tr h="1217200">
                <a:tc>
                  <a:txBody>
                    <a:bodyPr/>
                    <a:lstStyle/>
                    <a:p>
                      <a:pPr marL="285750" indent="-285750">
                        <a:buFont typeface="Arial" charset="0"/>
                        <a:buChar char="•"/>
                      </a:pPr>
                      <a:r>
                        <a:rPr lang="en-US" dirty="0"/>
                        <a:t>Sequential</a:t>
                      </a:r>
                    </a:p>
                    <a:p>
                      <a:pPr marL="285750" indent="-285750">
                        <a:buFont typeface="Arial" charset="0"/>
                        <a:buChar char="•"/>
                      </a:pPr>
                      <a:r>
                        <a:rPr lang="en-US" dirty="0"/>
                        <a:t>Process</a:t>
                      </a:r>
                    </a:p>
                    <a:p>
                      <a:pPr marL="285750" indent="-285750">
                        <a:buFont typeface="Arial" charset="0"/>
                        <a:buChar char="•"/>
                      </a:pPr>
                      <a:r>
                        <a:rPr lang="en-US" dirty="0"/>
                        <a:t>All</a:t>
                      </a:r>
                      <a:r>
                        <a:rPr lang="en-US" baseline="0" dirty="0"/>
                        <a:t> design up front</a:t>
                      </a:r>
                    </a:p>
                    <a:p>
                      <a:pPr marL="285750" indent="-285750">
                        <a:buFont typeface="Arial" charset="0"/>
                        <a:buChar char="•"/>
                      </a:pPr>
                      <a:r>
                        <a:rPr lang="en-US" baseline="0" dirty="0"/>
                        <a:t>Process heavy</a:t>
                      </a:r>
                    </a:p>
                  </a:txBody>
                  <a:tcPr/>
                </a:tc>
                <a:tc>
                  <a:txBody>
                    <a:bodyPr/>
                    <a:lstStyle/>
                    <a:p>
                      <a:pPr marL="285750" indent="-285750">
                        <a:buFont typeface="Arial" charset="0"/>
                        <a:buChar char="•"/>
                      </a:pPr>
                      <a:r>
                        <a:rPr lang="en-US" dirty="0"/>
                        <a:t>Iterative</a:t>
                      </a:r>
                    </a:p>
                    <a:p>
                      <a:pPr marL="285750" indent="-285750">
                        <a:buFont typeface="Arial" charset="0"/>
                        <a:buChar char="•"/>
                      </a:pPr>
                      <a:r>
                        <a:rPr lang="en-US" dirty="0"/>
                        <a:t>Can be process heavy</a:t>
                      </a:r>
                    </a:p>
                  </a:txBody>
                  <a:tcPr/>
                </a:tc>
                <a:tc>
                  <a:txBody>
                    <a:bodyPr/>
                    <a:lstStyle/>
                    <a:p>
                      <a:pPr marL="285750" indent="-285750">
                        <a:buFont typeface="Arial" charset="0"/>
                        <a:buChar char="•"/>
                      </a:pPr>
                      <a:r>
                        <a:rPr lang="en-US" dirty="0"/>
                        <a:t>Iterative</a:t>
                      </a:r>
                    </a:p>
                    <a:p>
                      <a:pPr marL="285750" indent="-285750">
                        <a:buFont typeface="Arial" charset="0"/>
                        <a:buChar char="•"/>
                      </a:pPr>
                      <a:r>
                        <a:rPr lang="en-US" dirty="0"/>
                        <a:t>Incremental</a:t>
                      </a:r>
                    </a:p>
                    <a:p>
                      <a:pPr marL="285750" indent="-285750">
                        <a:buFont typeface="Arial" charset="0"/>
                        <a:buChar char="•"/>
                      </a:pPr>
                      <a:r>
                        <a:rPr lang="en-US" dirty="0"/>
                        <a:t>Can be process light</a:t>
                      </a:r>
                    </a:p>
                  </a:txBody>
                  <a:tcPr/>
                </a:tc>
                <a:extLst>
                  <a:ext uri="{0D108BD9-81ED-4DB2-BD59-A6C34878D82A}">
                    <a16:rowId xmlns="" xmlns:a16="http://schemas.microsoft.com/office/drawing/2014/main" val="10001"/>
                  </a:ext>
                </a:extLst>
              </a:tr>
              <a:tr h="1842666">
                <a:tc>
                  <a:txBody>
                    <a:bodyPr/>
                    <a:lstStyle/>
                    <a:p>
                      <a:pPr marL="285750" marR="0" lvl="0" indent="-285750" algn="l" defTabSz="457184" rtl="0" eaLnBrk="1" fontAlgn="auto" latinLnBrk="0" hangingPunct="1">
                        <a:lnSpc>
                          <a:spcPct val="100000"/>
                        </a:lnSpc>
                        <a:spcBef>
                          <a:spcPts val="0"/>
                        </a:spcBef>
                        <a:spcAft>
                          <a:spcPts val="0"/>
                        </a:spcAft>
                        <a:buClrTx/>
                        <a:buSzTx/>
                        <a:buFont typeface="Arial" charset="0"/>
                        <a:buNone/>
                        <a:tabLst/>
                        <a:defRPr/>
                      </a:pPr>
                      <a:endParaRPr lang="en-US" dirty="0"/>
                    </a:p>
                  </a:txBody>
                  <a:tcPr>
                    <a:solidFill>
                      <a:schemeClr val="bg1"/>
                    </a:solidFill>
                  </a:tcPr>
                </a:tc>
                <a:tc>
                  <a:txBody>
                    <a:bodyPr/>
                    <a:lstStyle/>
                    <a:p>
                      <a:pPr marL="0" indent="0">
                        <a:buFont typeface="Arial" charset="0"/>
                        <a:buNone/>
                      </a:pPr>
                      <a:endParaRPr lang="en-US" dirty="0"/>
                    </a:p>
                  </a:txBody>
                  <a:tcPr>
                    <a:solidFill>
                      <a:schemeClr val="bg1"/>
                    </a:solidFill>
                  </a:tcPr>
                </a:tc>
                <a:tc>
                  <a:txBody>
                    <a:bodyPr/>
                    <a:lstStyle/>
                    <a:p>
                      <a:pPr marL="0" indent="0">
                        <a:buFont typeface="Arial" charset="0"/>
                        <a:buNone/>
                      </a:pPr>
                      <a:endParaRPr lang="en-US" dirty="0"/>
                    </a:p>
                  </a:txBody>
                  <a:tcPr>
                    <a:solidFill>
                      <a:schemeClr val="bg1"/>
                    </a:solidFill>
                  </a:tcPr>
                </a:tc>
                <a:extLst>
                  <a:ext uri="{0D108BD9-81ED-4DB2-BD59-A6C34878D82A}">
                    <a16:rowId xmlns=""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502063" y="4125320"/>
            <a:ext cx="2550244" cy="1530146"/>
          </a:xfrm>
          <a:prstGeom prst="rect">
            <a:avLst/>
          </a:prstGeom>
        </p:spPr>
      </p:pic>
      <p:pic>
        <p:nvPicPr>
          <p:cNvPr id="10" name="Picture 9"/>
          <p:cNvPicPr>
            <a:picLocks noChangeAspect="1"/>
          </p:cNvPicPr>
          <p:nvPr/>
        </p:nvPicPr>
        <p:blipFill>
          <a:blip r:embed="rId3"/>
          <a:stretch>
            <a:fillRect/>
          </a:stretch>
        </p:blipFill>
        <p:spPr>
          <a:xfrm>
            <a:off x="3275856" y="4077072"/>
            <a:ext cx="2526822" cy="1626642"/>
          </a:xfrm>
          <a:prstGeom prst="rect">
            <a:avLst/>
          </a:prstGeom>
        </p:spPr>
      </p:pic>
      <p:pic>
        <p:nvPicPr>
          <p:cNvPr id="11" name="Picture 10"/>
          <p:cNvPicPr>
            <a:picLocks noChangeAspect="1"/>
          </p:cNvPicPr>
          <p:nvPr/>
        </p:nvPicPr>
        <p:blipFill>
          <a:blip r:embed="rId4"/>
          <a:stretch>
            <a:fillRect/>
          </a:stretch>
        </p:blipFill>
        <p:spPr>
          <a:xfrm>
            <a:off x="6049841" y="4389157"/>
            <a:ext cx="2553997" cy="1002472"/>
          </a:xfrm>
          <a:prstGeom prst="rect">
            <a:avLst/>
          </a:prstGeom>
        </p:spPr>
      </p:pic>
    </p:spTree>
    <p:extLst>
      <p:ext uri="{BB962C8B-B14F-4D97-AF65-F5344CB8AC3E}">
        <p14:creationId xmlns:p14="http://schemas.microsoft.com/office/powerpoint/2010/main" val="346574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Background for Unified Process</a:t>
            </a:r>
          </a:p>
        </p:txBody>
      </p:sp>
      <p:pic>
        <p:nvPicPr>
          <p:cNvPr id="4" name="Pladsholder til indhold 3"/>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033377" y="1779975"/>
            <a:ext cx="5040560" cy="5082046"/>
          </a:xfrm>
        </p:spPr>
      </p:pic>
      <p:sp>
        <p:nvSpPr>
          <p:cNvPr id="5" name="Tekstboks 4"/>
          <p:cNvSpPr txBox="1"/>
          <p:nvPr/>
        </p:nvSpPr>
        <p:spPr>
          <a:xfrm>
            <a:off x="3203848" y="1268760"/>
            <a:ext cx="2855846" cy="461665"/>
          </a:xfrm>
          <a:prstGeom prst="rect">
            <a:avLst/>
          </a:prstGeom>
          <a:noFill/>
        </p:spPr>
        <p:txBody>
          <a:bodyPr wrap="none" rtlCol="0">
            <a:spAutoFit/>
          </a:bodyPr>
          <a:lstStyle/>
          <a:p>
            <a:r>
              <a:rPr lang="da-DK" sz="2400" dirty="0" err="1"/>
              <a:t>Boehm’s</a:t>
            </a:r>
            <a:r>
              <a:rPr lang="da-DK" sz="2400" dirty="0"/>
              <a:t> spiral model</a:t>
            </a:r>
            <a:endParaRPr lang="en-US" sz="2400" dirty="0"/>
          </a:p>
        </p:txBody>
      </p:sp>
    </p:spTree>
    <p:extLst>
      <p:ext uri="{BB962C8B-B14F-4D97-AF65-F5344CB8AC3E}">
        <p14:creationId xmlns:p14="http://schemas.microsoft.com/office/powerpoint/2010/main" val="3872524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Unified Process Principles</a:t>
            </a:r>
            <a:endParaRPr lang="da-DK" dirty="0"/>
          </a:p>
        </p:txBody>
      </p:sp>
      <p:sp>
        <p:nvSpPr>
          <p:cNvPr id="3" name="Pladsholder til indhold 2"/>
          <p:cNvSpPr>
            <a:spLocks noGrp="1"/>
          </p:cNvSpPr>
          <p:nvPr>
            <p:ph sz="quarter" idx="12"/>
          </p:nvPr>
        </p:nvSpPr>
        <p:spPr>
          <a:xfrm>
            <a:off x="510347" y="1412776"/>
            <a:ext cx="8086620" cy="5040560"/>
          </a:xfrm>
        </p:spPr>
        <p:txBody>
          <a:bodyPr/>
          <a:lstStyle/>
          <a:p>
            <a:r>
              <a:rPr lang="en-GB" sz="2000" dirty="0"/>
              <a:t>Iterative and incremental</a:t>
            </a:r>
          </a:p>
          <a:p>
            <a:r>
              <a:rPr lang="en-GB" sz="2000" dirty="0"/>
              <a:t>Use-case driven</a:t>
            </a:r>
          </a:p>
          <a:p>
            <a:r>
              <a:rPr lang="en-GB" sz="2000" dirty="0"/>
              <a:t>Risk driven</a:t>
            </a:r>
          </a:p>
          <a:p>
            <a:pPr lvl="1"/>
            <a:r>
              <a:rPr lang="en-GB" sz="2000" dirty="0"/>
              <a:t>Coverage</a:t>
            </a:r>
          </a:p>
          <a:p>
            <a:pPr lvl="1"/>
            <a:r>
              <a:rPr lang="en-GB" sz="2000" dirty="0"/>
              <a:t>Risk</a:t>
            </a:r>
          </a:p>
          <a:p>
            <a:pPr lvl="1"/>
            <a:r>
              <a:rPr lang="en-GB" sz="2000" dirty="0"/>
              <a:t>Business value</a:t>
            </a:r>
          </a:p>
          <a:p>
            <a:r>
              <a:rPr lang="en-GB" sz="2000" dirty="0"/>
              <a:t>Architecture centric</a:t>
            </a:r>
          </a:p>
          <a:p>
            <a:endParaRPr lang="en-GB" sz="2000" dirty="0"/>
          </a:p>
          <a:p>
            <a:r>
              <a:rPr lang="en-GB" sz="2000" dirty="0"/>
              <a:t>Visual modelling </a:t>
            </a:r>
          </a:p>
          <a:p>
            <a:r>
              <a:rPr lang="en-GB" sz="2000" dirty="0"/>
              <a:t>Demonstration based</a:t>
            </a:r>
          </a:p>
          <a:p>
            <a:r>
              <a:rPr lang="en-GB" sz="2000" dirty="0"/>
              <a:t>Roundtrip engineering</a:t>
            </a:r>
          </a:p>
          <a:p>
            <a:endParaRPr lang="en-GB" sz="2000" dirty="0"/>
          </a:p>
          <a:p>
            <a:pPr marL="0" indent="0">
              <a:buNone/>
            </a:pPr>
            <a:r>
              <a:rPr lang="en-GB" sz="2000" b="1" dirty="0">
                <a:solidFill>
                  <a:srgbClr val="00B050"/>
                </a:solidFill>
              </a:rPr>
              <a:t>RUP/UP is Use-Case driven and heavily reliant on the Unified </a:t>
            </a:r>
            <a:r>
              <a:rPr lang="en-GB" sz="2000" b="1" dirty="0" err="1">
                <a:solidFill>
                  <a:srgbClr val="00B050"/>
                </a:solidFill>
              </a:rPr>
              <a:t>Modeling</a:t>
            </a:r>
            <a:r>
              <a:rPr lang="en-GB" sz="2000" b="1" dirty="0">
                <a:solidFill>
                  <a:srgbClr val="00B050"/>
                </a:solidFill>
              </a:rPr>
              <a:t> Language or UML.</a:t>
            </a:r>
          </a:p>
          <a:p>
            <a:endParaRPr lang="en-GB" sz="2000" dirty="0"/>
          </a:p>
        </p:txBody>
      </p:sp>
    </p:spTree>
    <p:extLst>
      <p:ext uri="{BB962C8B-B14F-4D97-AF65-F5344CB8AC3E}">
        <p14:creationId xmlns:p14="http://schemas.microsoft.com/office/powerpoint/2010/main" val="941376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Iterative Development</a:t>
            </a:r>
          </a:p>
        </p:txBody>
      </p:sp>
      <p:sp>
        <p:nvSpPr>
          <p:cNvPr id="3" name="Pladsholder til indhold 2"/>
          <p:cNvSpPr>
            <a:spLocks noGrp="1"/>
          </p:cNvSpPr>
          <p:nvPr>
            <p:ph sz="quarter" idx="12"/>
          </p:nvPr>
        </p:nvSpPr>
        <p:spPr>
          <a:xfrm>
            <a:off x="510347" y="2116874"/>
            <a:ext cx="8086620" cy="4480478"/>
          </a:xfrm>
        </p:spPr>
        <p:txBody>
          <a:bodyPr>
            <a:normAutofit fontScale="92500" lnSpcReduction="10000"/>
          </a:bodyPr>
          <a:lstStyle/>
          <a:p>
            <a:r>
              <a:rPr lang="en-GB" sz="2000" dirty="0"/>
              <a:t>Development is organized into a series of short fixed-length mini projects called </a:t>
            </a:r>
            <a:r>
              <a:rPr lang="en-GB" sz="2000" b="1" dirty="0"/>
              <a:t>iterations</a:t>
            </a:r>
          </a:p>
          <a:p>
            <a:endParaRPr lang="da-DK" sz="2000" b="1" dirty="0"/>
          </a:p>
          <a:p>
            <a:r>
              <a:rPr lang="en-GB" sz="2000" dirty="0"/>
              <a:t>The outcome of each iteration is a tested, integrated and executable system</a:t>
            </a:r>
          </a:p>
          <a:p>
            <a:endParaRPr lang="da-DK" sz="2000" dirty="0"/>
          </a:p>
          <a:p>
            <a:r>
              <a:rPr lang="en-GB" sz="2000" dirty="0"/>
              <a:t>An iteration represents a complete development cycle (mini waterfall): it includes its own treatment of requirements, analysis, design, implementation and testing activities</a:t>
            </a:r>
          </a:p>
          <a:p>
            <a:endParaRPr lang="en-GB" sz="2000" dirty="0"/>
          </a:p>
          <a:p>
            <a:r>
              <a:rPr lang="en-GB" sz="2000" dirty="0"/>
              <a:t>The system grows incrementally over time, iteration by iteration</a:t>
            </a:r>
          </a:p>
          <a:p>
            <a:endParaRPr lang="da-DK" sz="2000" dirty="0"/>
          </a:p>
          <a:p>
            <a:pPr marL="0" indent="0">
              <a:buNone/>
            </a:pPr>
            <a:r>
              <a:rPr lang="en-GB" sz="2000" dirty="0">
                <a:solidFill>
                  <a:srgbClr val="FF0000"/>
                </a:solidFill>
              </a:rPr>
              <a:t>But this you already know</a:t>
            </a:r>
            <a:endParaRPr lang="da-DK" sz="2000" dirty="0">
              <a:solidFill>
                <a:srgbClr val="FF0000"/>
              </a:solidFill>
            </a:endParaRPr>
          </a:p>
        </p:txBody>
      </p:sp>
    </p:spTree>
    <p:extLst>
      <p:ext uri="{BB962C8B-B14F-4D97-AF65-F5344CB8AC3E}">
        <p14:creationId xmlns:p14="http://schemas.microsoft.com/office/powerpoint/2010/main" val="1784075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b="1" dirty="0"/>
              <a:t>Phases of Unified Process</a:t>
            </a:r>
            <a:endParaRPr lang="da-DK" altLang="en-US" b="1" dirty="0"/>
          </a:p>
        </p:txBody>
      </p:sp>
      <p:sp>
        <p:nvSpPr>
          <p:cNvPr id="7171" name="Rectangle 3"/>
          <p:cNvSpPr>
            <a:spLocks noGrp="1" noChangeArrowheads="1"/>
          </p:cNvSpPr>
          <p:nvPr>
            <p:ph type="body" idx="1"/>
          </p:nvPr>
        </p:nvSpPr>
        <p:spPr>
          <a:xfrm>
            <a:off x="468313" y="1844675"/>
            <a:ext cx="8229600" cy="4752677"/>
          </a:xfrm>
        </p:spPr>
        <p:txBody>
          <a:bodyPr/>
          <a:lstStyle/>
          <a:p>
            <a:pPr eaLnBrk="1" hangingPunct="1"/>
            <a:endParaRPr lang="da-DK" altLang="en-US" sz="2000" dirty="0"/>
          </a:p>
          <a:p>
            <a:pPr eaLnBrk="1" hangingPunct="1"/>
            <a:endParaRPr lang="da-DK" altLang="en-US" sz="2000" dirty="0"/>
          </a:p>
          <a:p>
            <a:pPr eaLnBrk="1" hangingPunct="1"/>
            <a:endParaRPr lang="da-DK" altLang="en-US" sz="1100" dirty="0"/>
          </a:p>
          <a:p>
            <a:pPr marL="0" indent="0">
              <a:buNone/>
            </a:pPr>
            <a:r>
              <a:rPr lang="en-GB" altLang="en-US" sz="2000" b="1" dirty="0"/>
              <a:t>A Unified Process project organizes the work and iterations across four major phases:</a:t>
            </a:r>
          </a:p>
          <a:p>
            <a:endParaRPr lang="da-DK" altLang="en-US" sz="1000" dirty="0"/>
          </a:p>
          <a:p>
            <a:pPr marL="457184" lvl="1" indent="0">
              <a:buNone/>
            </a:pPr>
            <a:r>
              <a:rPr lang="en-GB" altLang="en-US" sz="2000" dirty="0"/>
              <a:t>Each phases has a mile stone:</a:t>
            </a:r>
            <a:endParaRPr lang="da-DK" altLang="en-US" sz="2000" b="1" dirty="0"/>
          </a:p>
          <a:p>
            <a:pPr lvl="1"/>
            <a:r>
              <a:rPr lang="da-DK" altLang="en-US" sz="2000" b="1" dirty="0" err="1"/>
              <a:t>Inception</a:t>
            </a:r>
            <a:r>
              <a:rPr lang="da-DK" altLang="en-US" sz="2000" dirty="0"/>
              <a:t>: </a:t>
            </a:r>
            <a:r>
              <a:rPr lang="en-GB" altLang="en-US" sz="2000" dirty="0"/>
              <a:t>Define the scope of project (incl. go/no-go)</a:t>
            </a:r>
          </a:p>
          <a:p>
            <a:pPr lvl="1"/>
            <a:endParaRPr lang="da-DK" altLang="en-US" sz="1000" dirty="0"/>
          </a:p>
          <a:p>
            <a:pPr lvl="1"/>
            <a:r>
              <a:rPr lang="da-DK" altLang="en-US" sz="2000" b="1" dirty="0" err="1"/>
              <a:t>Elaboration</a:t>
            </a:r>
            <a:r>
              <a:rPr lang="da-DK" altLang="en-US" sz="2000" dirty="0"/>
              <a:t>: </a:t>
            </a:r>
            <a:r>
              <a:rPr lang="en-GB" altLang="en-US" sz="2000" dirty="0"/>
              <a:t>Plan project, specify features, baseline architecture (price and time)</a:t>
            </a:r>
          </a:p>
          <a:p>
            <a:pPr lvl="1"/>
            <a:endParaRPr lang="da-DK" altLang="en-US" sz="1000" b="1" dirty="0"/>
          </a:p>
          <a:p>
            <a:pPr lvl="1"/>
            <a:r>
              <a:rPr lang="da-DK" altLang="en-US" sz="2000" b="1" dirty="0"/>
              <a:t>Construction:</a:t>
            </a:r>
            <a:r>
              <a:rPr lang="da-DK" altLang="en-US" sz="2000" dirty="0"/>
              <a:t> </a:t>
            </a:r>
            <a:r>
              <a:rPr lang="da-DK" altLang="en-US" sz="2000" dirty="0" err="1"/>
              <a:t>Build</a:t>
            </a:r>
            <a:r>
              <a:rPr lang="da-DK" altLang="en-US" sz="2000" dirty="0"/>
              <a:t> the </a:t>
            </a:r>
            <a:r>
              <a:rPr lang="da-DK" altLang="en-US" sz="2000" dirty="0" err="1"/>
              <a:t>product</a:t>
            </a:r>
            <a:endParaRPr lang="da-DK" altLang="en-US" sz="2000" dirty="0"/>
          </a:p>
          <a:p>
            <a:pPr lvl="1"/>
            <a:endParaRPr lang="da-DK" altLang="en-US" sz="900" b="1" dirty="0"/>
          </a:p>
          <a:p>
            <a:pPr lvl="1"/>
            <a:r>
              <a:rPr lang="da-DK" altLang="en-US" sz="2000" b="1" dirty="0"/>
              <a:t>Transition</a:t>
            </a:r>
            <a:r>
              <a:rPr lang="da-DK" altLang="en-US" sz="2000" dirty="0"/>
              <a:t>: </a:t>
            </a:r>
            <a:r>
              <a:rPr lang="en-GB" altLang="en-US" sz="2000" dirty="0"/>
              <a:t>Bring the system into use (technical and organizational)</a:t>
            </a:r>
          </a:p>
          <a:p>
            <a:pPr eaLnBrk="1" hangingPunct="1">
              <a:buFontTx/>
              <a:buNone/>
            </a:pPr>
            <a:endParaRPr lang="da-DK" altLang="en-US" sz="2000" dirty="0"/>
          </a:p>
          <a:p>
            <a:pPr eaLnBrk="1" hangingPunct="1">
              <a:buFontTx/>
              <a:buNone/>
            </a:pPr>
            <a:endParaRPr lang="da-DK" alt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78962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0632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b92164ae6b5dd521d9d9e31e7b78b4a6da5ef"/>
</p:tagLst>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9013</TotalTime>
  <Words>1360</Words>
  <Application>Microsoft Office PowerPoint</Application>
  <PresentationFormat>Skærmshow (4:3)</PresentationFormat>
  <Paragraphs>233</Paragraphs>
  <Slides>30</Slides>
  <Notes>9</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30</vt:i4>
      </vt:variant>
    </vt:vector>
  </HeadingPairs>
  <TitlesOfParts>
    <vt:vector size="35" baseType="lpstr">
      <vt:lpstr>Arial</vt:lpstr>
      <vt:lpstr>Calibri</vt:lpstr>
      <vt:lpstr>Verdana</vt:lpstr>
      <vt:lpstr>Wingdings</vt: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Phases of Unified Process</vt:lpstr>
      <vt:lpstr>Relative Size of the Four Phases</vt:lpstr>
      <vt:lpstr>PowerPoint-præsentation</vt:lpstr>
      <vt:lpstr>PowerPoint-præsentation</vt:lpstr>
      <vt:lpstr>When Should you Use UP?</vt:lpstr>
      <vt:lpstr>Why bring UP “back to life”?</vt:lpstr>
      <vt:lpstr>Challenges in many IT projects</vt:lpstr>
      <vt:lpstr>UP – a hybrid between waterfall and agile</vt:lpstr>
      <vt:lpstr>UP &lt;&gt; SCRUM</vt:lpstr>
      <vt:lpstr>Exercise 1</vt:lpstr>
      <vt:lpstr>User Stories &lt;&gt; Use Case</vt:lpstr>
      <vt:lpstr>UP Core practises – use-case driven</vt:lpstr>
      <vt:lpstr>PowerPoint-præsentation</vt:lpstr>
      <vt:lpstr>PowerPoint-præsentation</vt:lpstr>
      <vt:lpstr>Use case example: Process Sale (cont.)  </vt:lpstr>
      <vt:lpstr>PowerPoint-præsentation</vt:lpstr>
      <vt:lpstr>PowerPoint-præsentation</vt:lpstr>
      <vt:lpstr>Traceability between models is important</vt:lpstr>
      <vt:lpstr>Unified Process - Roles</vt:lpstr>
      <vt:lpstr>PowerPoint-præsentation</vt:lpstr>
      <vt:lpstr>PowerPoint-præsentation</vt:lpstr>
      <vt:lpstr>PowerPoint-præsentation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Caroline Hundahl Simonsen (CHU - Pers. - TR - KN)</dc:creator>
  <cp:lastModifiedBy>Tue Hellstern (TUHE - Programleder - Cphbusiness)</cp:lastModifiedBy>
  <cp:revision>113</cp:revision>
  <dcterms:created xsi:type="dcterms:W3CDTF">2013-08-25T10:39:01Z</dcterms:created>
  <dcterms:modified xsi:type="dcterms:W3CDTF">2017-04-24T18:22:47Z</dcterms:modified>
</cp:coreProperties>
</file>